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2" r:id="rId7"/>
    <p:sldId id="280" r:id="rId8"/>
    <p:sldId id="283" r:id="rId9"/>
    <p:sldId id="279" r:id="rId10"/>
    <p:sldId id="281" r:id="rId11"/>
    <p:sldId id="282" r:id="rId12"/>
    <p:sldId id="289" r:id="rId13"/>
    <p:sldId id="263" r:id="rId14"/>
    <p:sldId id="285" r:id="rId15"/>
    <p:sldId id="265" r:id="rId16"/>
    <p:sldId id="270" r:id="rId17"/>
    <p:sldId id="271" r:id="rId18"/>
    <p:sldId id="272" r:id="rId19"/>
    <p:sldId id="275" r:id="rId20"/>
    <p:sldId id="288" r:id="rId21"/>
    <p:sldId id="287" r:id="rId22"/>
    <p:sldId id="274" r:id="rId23"/>
    <p:sldId id="286" r:id="rId24"/>
    <p:sldId id="266" r:id="rId25"/>
    <p:sldId id="277" r:id="rId26"/>
    <p:sldId id="278" r:id="rId27"/>
  </p:sldIdLst>
  <p:sldSz cx="12192000" cy="6858000"/>
  <p:notesSz cx="7102475" cy="9388475"/>
  <p:embeddedFontLst>
    <p:embeddedFont>
      <p:font typeface="Cambria Math" panose="02040503050406030204" pitchFamily="18" charset="0"/>
      <p:regular r:id="rId29"/>
    </p:embeddedFont>
    <p:embeddedFont>
      <p:font typeface="Franklin Gothic" panose="020B0604020202020204" charset="0"/>
      <p:bold r:id="rId30"/>
    </p:embeddedFont>
    <p:embeddedFont>
      <p:font typeface="Helvetica Neue" panose="020B0604020202020204" charset="0"/>
      <p:regular r:id="rId31"/>
      <p:bold r:id="rId32"/>
      <p:italic r:id="rId33"/>
      <p:boldItalic r:id="rId34"/>
    </p:embeddedFont>
    <p:embeddedFont>
      <p:font typeface="Libre Franklin"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
      <p:font typeface="Verdana" panose="020B060403050404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6jL72bwJ4tjPsQogkZygVAE9dN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04" autoAdjust="0"/>
  </p:normalViewPr>
  <p:slideViewPr>
    <p:cSldViewPr snapToGrid="0">
      <p:cViewPr varScale="1">
        <p:scale>
          <a:sx n="63" d="100"/>
          <a:sy n="63"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7739" cy="471054"/>
          </a:xfrm>
          <a:prstGeom prst="rect">
            <a:avLst/>
          </a:prstGeom>
          <a:noFill/>
          <a:ln>
            <a:noFill/>
          </a:ln>
        </p:spPr>
        <p:txBody>
          <a:bodyPr spcFirstLastPara="1" wrap="square" lIns="94225" tIns="47100" rIns="94225" bIns="471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092" y="0"/>
            <a:ext cx="3077739" cy="471054"/>
          </a:xfrm>
          <a:prstGeom prst="rect">
            <a:avLst/>
          </a:prstGeom>
          <a:noFill/>
          <a:ln>
            <a:noFill/>
          </a:ln>
        </p:spPr>
        <p:txBody>
          <a:bodyPr spcFirstLastPara="1" wrap="square" lIns="94225" tIns="47100" rIns="94225" bIns="471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917422"/>
            <a:ext cx="3077739" cy="471053"/>
          </a:xfrm>
          <a:prstGeom prst="rect">
            <a:avLst/>
          </a:prstGeom>
          <a:noFill/>
          <a:ln>
            <a:noFill/>
          </a:ln>
        </p:spPr>
        <p:txBody>
          <a:bodyPr spcFirstLastPara="1" wrap="square" lIns="94225" tIns="47100" rIns="94225" bIns="471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s.toronto.edu/~fritz/absps/imagenet.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
        <p:nvSpPr>
          <p:cNvPr id="97" name="Google Shape;97;p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52" name="Google Shape;252;p1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19: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0" i="0">
                <a:solidFill>
                  <a:srgbClr val="1F1F1F"/>
                </a:solidFill>
                <a:latin typeface="Roboto"/>
                <a:ea typeface="Roboto"/>
                <a:cs typeface="Roboto"/>
                <a:sym typeface="Roboto"/>
              </a:rPr>
              <a:t>Imagine </a:t>
            </a:r>
            <a:r>
              <a:rPr lang="en-US"/>
              <a:t>weights</a:t>
            </a:r>
            <a:r>
              <a:rPr lang="en-US" b="0" i="0">
                <a:solidFill>
                  <a:srgbClr val="1F1F1F"/>
                </a:solidFill>
                <a:latin typeface="Roboto"/>
                <a:ea typeface="Roboto"/>
                <a:cs typeface="Roboto"/>
                <a:sym typeface="Roboto"/>
              </a:rPr>
              <a:t> as </a:t>
            </a:r>
            <a:r>
              <a:rPr lang="en-US"/>
              <a:t>[w1, w2]</a:t>
            </a:r>
            <a:r>
              <a:rPr lang="en-US" b="0" i="0">
                <a:solidFill>
                  <a:srgbClr val="1F1F1F"/>
                </a:solidFill>
                <a:latin typeface="Roboto"/>
                <a:ea typeface="Roboto"/>
                <a:cs typeface="Roboto"/>
                <a:sym typeface="Roboto"/>
              </a:rPr>
              <a:t> and </a:t>
            </a:r>
            <a:r>
              <a:rPr lang="en-US"/>
              <a:t>biases</a:t>
            </a:r>
            <a:r>
              <a:rPr lang="en-US" b="0" i="0">
                <a:solidFill>
                  <a:srgbClr val="1F1F1F"/>
                </a:solidFill>
                <a:latin typeface="Roboto"/>
                <a:ea typeface="Roboto"/>
                <a:cs typeface="Roboto"/>
                <a:sym typeface="Roboto"/>
              </a:rPr>
              <a:t> as </a:t>
            </a:r>
            <a:r>
              <a:rPr lang="en-US"/>
              <a:t>[b1, b2]</a:t>
            </a:r>
            <a:r>
              <a:rPr lang="en-US" b="0" i="0">
                <a:solidFill>
                  <a:srgbClr val="1F1F1F"/>
                </a:solidFill>
                <a:latin typeface="Roboto"/>
                <a:ea typeface="Roboto"/>
                <a:cs typeface="Roboto"/>
                <a:sym typeface="Roboto"/>
              </a:rPr>
              <a:t>. </a:t>
            </a:r>
            <a:r>
              <a:rPr lang="en-US"/>
              <a:t>zip(weights, biases)</a:t>
            </a:r>
            <a:r>
              <a:rPr lang="en-US" b="0" i="0">
                <a:solidFill>
                  <a:srgbClr val="1F1F1F"/>
                </a:solidFill>
                <a:latin typeface="Roboto"/>
                <a:ea typeface="Roboto"/>
                <a:cs typeface="Roboto"/>
                <a:sym typeface="Roboto"/>
              </a:rPr>
              <a:t> would create pairs: </a:t>
            </a:r>
            <a:r>
              <a:rPr lang="en-US"/>
              <a:t>[(w1, b1), (w2, b2)]</a:t>
            </a:r>
            <a:r>
              <a:rPr lang="en-US" b="0" i="0">
                <a:solidFill>
                  <a:srgbClr val="1F1F1F"/>
                </a:solidFill>
                <a:latin typeface="Roboto"/>
                <a:ea typeface="Roboto"/>
                <a:cs typeface="Roboto"/>
                <a:sym typeface="Roboto"/>
              </a:rPr>
              <a:t>. The loop then processes each layer using the corresponding weight and bias pair.</a:t>
            </a:r>
            <a:endParaRPr/>
          </a:p>
        </p:txBody>
      </p:sp>
      <p:sp>
        <p:nvSpPr>
          <p:cNvPr id="261" name="Google Shape;261;p19: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b="1">
                <a:solidFill>
                  <a:srgbClr val="0E0E0E"/>
                </a:solidFill>
                <a:latin typeface="Arial"/>
                <a:ea typeface="Arial"/>
                <a:cs typeface="Arial"/>
                <a:sym typeface="Arial"/>
              </a:rPr>
              <a:t>Intuition</a:t>
            </a:r>
            <a:endParaRPr>
              <a:solidFill>
                <a:srgbClr val="0E0E0E"/>
              </a:solidFill>
              <a:latin typeface="Arial"/>
              <a:ea typeface="Arial"/>
              <a:cs typeface="Arial"/>
              <a:sym typeface="Arial"/>
            </a:endParaRPr>
          </a:p>
          <a:p>
            <a:pPr marL="0" lvl="0" indent="0" algn="l" rtl="0">
              <a:spcBef>
                <a:spcPts val="900"/>
              </a:spcBef>
              <a:spcAft>
                <a:spcPts val="0"/>
              </a:spcAft>
              <a:buNone/>
            </a:pPr>
            <a:r>
              <a:rPr lang="en-US">
                <a:solidFill>
                  <a:srgbClr val="0E0E0E"/>
                </a:solidFill>
                <a:latin typeface="Arial"/>
                <a:ea typeface="Arial"/>
                <a:cs typeface="Arial"/>
                <a:sym typeface="Arial"/>
              </a:rPr>
              <a:t>• Backpropagation ensures that each parameter in the network is adjusted based on how much it contributed to the overall error.</a:t>
            </a:r>
            <a:endParaRPr/>
          </a:p>
          <a:p>
            <a:pPr marL="0" lvl="0" indent="0" algn="l" rtl="0">
              <a:spcBef>
                <a:spcPts val="900"/>
              </a:spcBef>
              <a:spcAft>
                <a:spcPts val="0"/>
              </a:spcAft>
              <a:buNone/>
            </a:pPr>
            <a:r>
              <a:rPr lang="en-US">
                <a:solidFill>
                  <a:srgbClr val="0E0E0E"/>
                </a:solidFill>
                <a:latin typeface="Arial"/>
                <a:ea typeface="Arial"/>
                <a:cs typeface="Arial"/>
                <a:sym typeface="Arial"/>
              </a:rPr>
              <a:t>• It enables deep networks with many layers to learn complex mappings by efficiently distributing the error signal across layers.</a:t>
            </a:r>
            <a:endParaRPr/>
          </a:p>
          <a:p>
            <a:pPr marL="0" lvl="0" indent="0" algn="l" rtl="0">
              <a:spcBef>
                <a:spcPts val="0"/>
              </a:spcBef>
              <a:spcAft>
                <a:spcPts val="0"/>
              </a:spcAft>
              <a:buNone/>
            </a:pPr>
            <a:endParaRPr/>
          </a:p>
        </p:txBody>
      </p:sp>
      <p:sp>
        <p:nvSpPr>
          <p:cNvPr id="270" name="Google Shape;270;p2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23: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62" name="Google Shape;362;p2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2: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54" name="Google Shape;354;p22: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a:extLst>
            <a:ext uri="{FF2B5EF4-FFF2-40B4-BE49-F238E27FC236}">
              <a16:creationId xmlns:a16="http://schemas.microsoft.com/office/drawing/2014/main" id="{925839EA-3497-E250-66D1-1D1F22E5C146}"/>
            </a:ext>
          </a:extLst>
        </p:cNvPr>
        <p:cNvGrpSpPr/>
        <p:nvPr/>
      </p:nvGrpSpPr>
      <p:grpSpPr>
        <a:xfrm>
          <a:off x="0" y="0"/>
          <a:ext cx="0" cy="0"/>
          <a:chOff x="0" y="0"/>
          <a:chExt cx="0" cy="0"/>
        </a:xfrm>
      </p:grpSpPr>
      <p:sp>
        <p:nvSpPr>
          <p:cNvPr id="370" name="Google Shape;370;p24:notes">
            <a:extLst>
              <a:ext uri="{FF2B5EF4-FFF2-40B4-BE49-F238E27FC236}">
                <a16:creationId xmlns:a16="http://schemas.microsoft.com/office/drawing/2014/main" id="{5451C9B3-923B-EC42-9723-231B5F91C44A}"/>
              </a:ext>
            </a:extLst>
          </p:cNvPr>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p24:notes">
            <a:extLst>
              <a:ext uri="{FF2B5EF4-FFF2-40B4-BE49-F238E27FC236}">
                <a16:creationId xmlns:a16="http://schemas.microsoft.com/office/drawing/2014/main" id="{719049C9-A404-158C-728B-BFEFC3CF6BF6}"/>
              </a:ext>
            </a:extLst>
          </p:cNvPr>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marR="0" lvl="0" indent="0" algn="l" rtl="0">
              <a:lnSpc>
                <a:spcPct val="100000"/>
              </a:lnSpc>
              <a:spcBef>
                <a:spcPts val="0"/>
              </a:spcBef>
              <a:spcAft>
                <a:spcPts val="0"/>
              </a:spcAft>
              <a:buClr>
                <a:srgbClr val="0E0E0E"/>
              </a:buClr>
              <a:buSzPts val="1200"/>
              <a:buFont typeface="Arial"/>
              <a:buNone/>
            </a:pPr>
            <a:r>
              <a:rPr lang="en-US">
                <a:solidFill>
                  <a:srgbClr val="0E0E0E"/>
                </a:solidFill>
                <a:latin typeface="Arial"/>
                <a:ea typeface="Arial"/>
                <a:cs typeface="Arial"/>
                <a:sym typeface="Arial"/>
              </a:rPr>
              <a:t>Neural networks are universal function approximators because they can represent any continuous function with sufficient neurons and non-linear activation functions. This flexibility underpins their success in solving diverse problems across domains like computer vision, natural language processing, and time-series analysis.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DISCUSS WITH YOUR CLASSMATES!</a:t>
            </a:r>
            <a:endParaRPr/>
          </a:p>
          <a:p>
            <a:pPr marL="0" lvl="0" indent="0" algn="l" rtl="0">
              <a:spcBef>
                <a:spcPts val="0"/>
              </a:spcBef>
              <a:spcAft>
                <a:spcPts val="0"/>
              </a:spcAft>
              <a:buNone/>
            </a:pPr>
            <a:endParaRPr/>
          </a:p>
          <a:p>
            <a:pPr marL="0" lvl="0" indent="0" algn="l" rtl="0">
              <a:spcBef>
                <a:spcPts val="0"/>
              </a:spcBef>
              <a:spcAft>
                <a:spcPts val="0"/>
              </a:spcAft>
              <a:buNone/>
            </a:pPr>
            <a:r>
              <a:rPr lang="en-US"/>
              <a:t>Lets talk about that!</a:t>
            </a:r>
            <a:endParaRPr/>
          </a:p>
          <a:p>
            <a:pPr marL="0" lvl="0" indent="0" algn="l" rtl="0">
              <a:spcBef>
                <a:spcPts val="0"/>
              </a:spcBef>
              <a:spcAft>
                <a:spcPts val="0"/>
              </a:spcAft>
              <a:buNone/>
            </a:pPr>
            <a:endParaRPr/>
          </a:p>
          <a:p>
            <a:pPr marL="0" lvl="0" indent="0" algn="l" rtl="0">
              <a:spcBef>
                <a:spcPts val="0"/>
              </a:spcBef>
              <a:spcAft>
                <a:spcPts val="0"/>
              </a:spcAft>
              <a:buNone/>
            </a:pPr>
            <a:r>
              <a:rPr lang="en-US"/>
              <a:t>Why is that powerful?</a:t>
            </a:r>
            <a:endParaRPr/>
          </a:p>
        </p:txBody>
      </p:sp>
      <p:sp>
        <p:nvSpPr>
          <p:cNvPr id="372" name="Google Shape;372;p24:notes">
            <a:extLst>
              <a:ext uri="{FF2B5EF4-FFF2-40B4-BE49-F238E27FC236}">
                <a16:creationId xmlns:a16="http://schemas.microsoft.com/office/drawing/2014/main" id="{1CC6F543-0774-147C-CF37-0F9C7C8DFD32}"/>
              </a:ext>
            </a:extLst>
          </p:cNvPr>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838363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4: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200" name="Google Shape;200;p14: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78" name="Google Shape;378;p2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385" name="Google Shape;385;p2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dirty="0"/>
              <a:t>https://www.google.com/search?q=technology+that+was+inspired+from+nature&amp;oq=&amp;gs_lcrp=EgZjaHJvbWUqCQgAEEUYOxjCAzIJCAAQRRg7GMIDMgkIARBFGDsYwgMyCQgCEEUYOxjCAzIJCAMQRRg7GMIDMgkIBBBFGDsYwgMyCQgFEEUYOxjCAzIJCAYQRRg7GMIDMgkIBxBFGDsYwgPSAQk2MTEzajBqMTWoAgiwAgE&amp;sourceid=chrome&amp;ie=UTF-8</a:t>
            </a:r>
            <a:endParaRPr dirty="0"/>
          </a:p>
        </p:txBody>
      </p:sp>
      <p:sp>
        <p:nvSpPr>
          <p:cNvPr id="105" name="Google Shape;105;p5: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
        <p:nvSpPr>
          <p:cNvPr id="139" name="Google Shape;139;p8: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None/>
            </a:pPr>
            <a:r>
              <a:rPr lang="en-US"/>
              <a:t>Similar to perceptron but with non-linear activation function and hidden layers. </a:t>
            </a:r>
            <a:endParaRPr/>
          </a:p>
        </p:txBody>
      </p:sp>
      <p:sp>
        <p:nvSpPr>
          <p:cNvPr id="162" name="Google Shape;162;p10: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29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710248" y="4518204"/>
            <a:ext cx="5681980" cy="3696712"/>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r>
              <a:rPr lang="en-US" dirty="0"/>
              <a:t>Include activation functions in discussion.</a:t>
            </a:r>
            <a:endParaRPr dirty="0"/>
          </a:p>
        </p:txBody>
      </p:sp>
      <p:sp>
        <p:nvSpPr>
          <p:cNvPr id="170" name="Google Shape;170;p11: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3: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3:notes"/>
          <p:cNvSpPr txBox="1">
            <a:spLocks noGrp="1"/>
          </p:cNvSpPr>
          <p:nvPr>
            <p:ph type="body" idx="1"/>
          </p:nvPr>
        </p:nvSpPr>
        <p:spPr>
          <a:xfrm>
            <a:off x="710248" y="4518204"/>
            <a:ext cx="5681980" cy="3696712"/>
          </a:xfrm>
          <a:prstGeom prst="rect">
            <a:avLst/>
          </a:prstGeom>
          <a:noFill/>
          <a:ln>
            <a:noFill/>
          </a:ln>
        </p:spPr>
        <p:txBody>
          <a:bodyPr spcFirstLastPara="1" wrap="square" lIns="94225" tIns="47100" rIns="94225" bIns="47100" anchor="t" anchorCtr="0">
            <a:noAutofit/>
          </a:bodyPr>
          <a:lstStyle/>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1. </a:t>
            </a:r>
            <a:r>
              <a:rPr lang="en-US" b="1" dirty="0">
                <a:solidFill>
                  <a:srgbClr val="0E0E0E"/>
                </a:solidFill>
                <a:latin typeface="Arial"/>
                <a:ea typeface="Arial"/>
                <a:cs typeface="Arial"/>
                <a:sym typeface="Arial"/>
              </a:rPr>
              <a:t>Sigmoid</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(0,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 Pros: Good for probabilities.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Output layer for binary classification.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2. </a:t>
            </a:r>
            <a:r>
              <a:rPr lang="en-US" b="1" dirty="0">
                <a:solidFill>
                  <a:srgbClr val="0E0E0E"/>
                </a:solidFill>
                <a:latin typeface="Arial"/>
                <a:ea typeface="Arial"/>
                <a:cs typeface="Arial"/>
                <a:sym typeface="Arial"/>
              </a:rPr>
              <a:t>Tanh</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solidFill>
                  <a:srgbClr val="000000"/>
                </a:solidFill>
                <a:latin typeface="Helvetica Neue"/>
                <a:ea typeface="Helvetica Neue"/>
                <a:cs typeface="Helvetica Neue"/>
                <a:sym typeface="Helvetica Neue"/>
              </a:rPr>
              <a:t> (-1, 1) </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Zero-centered outputs.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Vanishing gradients.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Situations requiring zero-centered activation.</a:t>
            </a:r>
            <a:endParaRPr dirty="0"/>
          </a:p>
          <a:p>
            <a:pPr marL="0" lvl="0" indent="0" algn="l" rtl="0">
              <a:lnSpc>
                <a:spcPct val="120000"/>
              </a:lnSpc>
              <a:spcBef>
                <a:spcPts val="0"/>
              </a:spcBef>
              <a:spcAft>
                <a:spcPts val="0"/>
              </a:spcAft>
              <a:buClr>
                <a:srgbClr val="0E0E0E"/>
              </a:buClr>
              <a:buSzPts val="1200"/>
              <a:buFont typeface="Arial"/>
              <a:buNone/>
            </a:pPr>
            <a:r>
              <a:rPr lang="en-US" dirty="0">
                <a:solidFill>
                  <a:srgbClr val="0E0E0E"/>
                </a:solidFill>
                <a:latin typeface="Arial"/>
                <a:ea typeface="Arial"/>
                <a:cs typeface="Arial"/>
                <a:sym typeface="Arial"/>
              </a:rPr>
              <a:t>3. </a:t>
            </a:r>
            <a:r>
              <a:rPr lang="en-US" b="1" dirty="0" err="1">
                <a:solidFill>
                  <a:srgbClr val="0E0E0E"/>
                </a:solidFill>
                <a:latin typeface="Arial"/>
                <a:ea typeface="Arial"/>
                <a:cs typeface="Arial"/>
                <a:sym typeface="Arial"/>
              </a:rPr>
              <a:t>ReLU</a:t>
            </a:r>
            <a:r>
              <a:rPr lang="en-US" b="1" dirty="0">
                <a:solidFill>
                  <a:srgbClr val="0E0E0E"/>
                </a:solidFill>
                <a:latin typeface="Arial"/>
                <a:ea typeface="Arial"/>
                <a:cs typeface="Arial"/>
                <a:sym typeface="Arial"/>
              </a:rPr>
              <a:t> (Rectified Linear Unit)</a:t>
            </a:r>
            <a:endParaRPr dirty="0">
              <a:solidFill>
                <a:srgbClr val="0E0E0E"/>
              </a:solidFill>
              <a:latin typeface="Arial"/>
              <a:ea typeface="Arial"/>
              <a:cs typeface="Arial"/>
              <a:sym typeface="Arial"/>
            </a:endParaRPr>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Output: </a:t>
            </a:r>
            <a:r>
              <a:rPr lang="en-US" dirty="0">
                <a:latin typeface="Helvetica Neue"/>
                <a:ea typeface="Helvetica Neue"/>
                <a:cs typeface="Helvetica Neue"/>
                <a:sym typeface="Helvetica Neue"/>
              </a:rPr>
              <a:t> [0, \</a:t>
            </a:r>
            <a:r>
              <a:rPr lang="en-US" dirty="0" err="1">
                <a:latin typeface="Helvetica Neue"/>
                <a:ea typeface="Helvetica Neue"/>
                <a:cs typeface="Helvetica Neue"/>
                <a:sym typeface="Helvetica Neue"/>
              </a:rPr>
              <a:t>infty</a:t>
            </a:r>
            <a:r>
              <a:rPr lang="en-US" dirty="0">
                <a:latin typeface="Helvetica Neue"/>
                <a:ea typeface="Helvetica Neue"/>
                <a:cs typeface="Helvetica Neue"/>
                <a:sym typeface="Helvetica Neue"/>
              </a:rPr>
              <a:t>) </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Pros: Avoids vanishing gradients, efficient.</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Cons: Dead neurons (outputs zero for negative inputs).</a:t>
            </a:r>
            <a:endParaRPr dirty="0"/>
          </a:p>
          <a:p>
            <a:pPr marL="0" lvl="0" indent="0" algn="l" rtl="0">
              <a:lnSpc>
                <a:spcPct val="120000"/>
              </a:lnSpc>
              <a:spcBef>
                <a:spcPts val="0"/>
              </a:spcBef>
              <a:spcAft>
                <a:spcPts val="0"/>
              </a:spcAft>
              <a:buNone/>
            </a:pPr>
            <a:r>
              <a:rPr lang="en-US" dirty="0">
                <a:solidFill>
                  <a:srgbClr val="0E0E0E"/>
                </a:solidFill>
                <a:latin typeface="Arial"/>
                <a:ea typeface="Arial"/>
                <a:cs typeface="Arial"/>
                <a:sym typeface="Arial"/>
              </a:rPr>
              <a:t>Use Case: Hidden layers in deep networks.</a:t>
            </a:r>
            <a:endParaRPr dirty="0"/>
          </a:p>
          <a:p>
            <a:pPr marL="0" lvl="0" indent="0" algn="l" rtl="0">
              <a:lnSpc>
                <a:spcPct val="120000"/>
              </a:lnSpc>
              <a:spcBef>
                <a:spcPts val="0"/>
              </a:spcBef>
              <a:spcAft>
                <a:spcPts val="0"/>
              </a:spcAft>
              <a:buNone/>
            </a:pPr>
            <a:endParaRPr dirty="0">
              <a:solidFill>
                <a:srgbClr val="0E0E0E"/>
              </a:solidFill>
              <a:latin typeface="Arial"/>
              <a:ea typeface="Arial"/>
              <a:cs typeface="Arial"/>
              <a:sym typeface="Arial"/>
            </a:endParaRPr>
          </a:p>
          <a:p>
            <a:pPr marL="0" lvl="0" indent="0" algn="just" rtl="0">
              <a:spcBef>
                <a:spcPts val="1500"/>
              </a:spcBef>
              <a:spcAft>
                <a:spcPts val="0"/>
              </a:spcAft>
              <a:buNone/>
            </a:pPr>
            <a:r>
              <a:rPr lang="en-US" b="1" i="0" dirty="0" err="1">
                <a:solidFill>
                  <a:srgbClr val="000000"/>
                </a:solidFill>
                <a:latin typeface="Roboto"/>
                <a:ea typeface="Roboto"/>
                <a:cs typeface="Roboto"/>
                <a:sym typeface="Roboto"/>
              </a:rPr>
              <a:t>ReLU</a:t>
            </a:r>
            <a:r>
              <a:rPr lang="en-US" b="1" i="0" dirty="0">
                <a:solidFill>
                  <a:srgbClr val="000000"/>
                </a:solidFill>
                <a:latin typeface="Roboto"/>
                <a:ea typeface="Roboto"/>
                <a:cs typeface="Roboto"/>
                <a:sym typeface="Roboto"/>
              </a:rPr>
              <a:t>.</a:t>
            </a:r>
            <a:r>
              <a:rPr lang="en-US" b="0" i="0" dirty="0">
                <a:solidFill>
                  <a:srgbClr val="000000"/>
                </a:solidFill>
                <a:latin typeface="Roboto"/>
                <a:ea typeface="Roboto"/>
                <a:cs typeface="Roboto"/>
                <a:sym typeface="Roboto"/>
              </a:rPr>
              <a:t> The Rectified Linear Unit has become very popular in the last few years. It computes the function </a:t>
            </a:r>
            <a:r>
              <a:rPr lang="en-US" b="0" i="0" u="none" strike="noStrike" dirty="0">
                <a:solidFill>
                  <a:srgbClr val="000000"/>
                </a:solidFill>
                <a:latin typeface="Arial"/>
                <a:ea typeface="Arial"/>
                <a:cs typeface="Arial"/>
                <a:sym typeface="Arial"/>
              </a:rPr>
              <a:t>f(x)=max(0,x)</a:t>
            </a:r>
            <a:r>
              <a:rPr lang="en-US" b="0" i="0" u="none" strike="noStrike" dirty="0">
                <a:solidFill>
                  <a:srgbClr val="000000"/>
                </a:solidFill>
                <a:latin typeface="Roboto"/>
                <a:ea typeface="Roboto"/>
                <a:cs typeface="Roboto"/>
                <a:sym typeface="Roboto"/>
              </a:rPr>
              <a:t>f(x)=max(0,x)</a:t>
            </a:r>
            <a:r>
              <a:rPr lang="en-US" b="0" i="0" dirty="0">
                <a:solidFill>
                  <a:srgbClr val="000000"/>
                </a:solidFill>
                <a:latin typeface="Roboto"/>
                <a:ea typeface="Roboto"/>
                <a:cs typeface="Roboto"/>
                <a:sym typeface="Roboto"/>
              </a:rPr>
              <a:t>. In other words, the activation is simply </a:t>
            </a:r>
            <a:r>
              <a:rPr lang="en-US" b="0" i="0" dirty="0" err="1">
                <a:solidFill>
                  <a:srgbClr val="000000"/>
                </a:solidFill>
                <a:latin typeface="Roboto"/>
                <a:ea typeface="Roboto"/>
                <a:cs typeface="Roboto"/>
                <a:sym typeface="Roboto"/>
              </a:rPr>
              <a:t>thresholded</a:t>
            </a:r>
            <a:r>
              <a:rPr lang="en-US" b="0" i="0" dirty="0">
                <a:solidFill>
                  <a:srgbClr val="000000"/>
                </a:solidFill>
                <a:latin typeface="Roboto"/>
                <a:ea typeface="Roboto"/>
                <a:cs typeface="Roboto"/>
                <a:sym typeface="Roboto"/>
              </a:rPr>
              <a:t> at zero (see image above on the left). There are several pros and cons to using the </a:t>
            </a:r>
            <a:r>
              <a:rPr lang="en-US" b="0" i="0" dirty="0" err="1">
                <a:solidFill>
                  <a:srgbClr val="000000"/>
                </a:solidFill>
                <a:latin typeface="Roboto"/>
                <a:ea typeface="Roboto"/>
                <a:cs typeface="Roboto"/>
                <a:sym typeface="Roboto"/>
              </a:rPr>
              <a:t>ReLUs</a:t>
            </a:r>
            <a:r>
              <a:rPr lang="en-US" b="0" i="0" dirty="0">
                <a:solidFill>
                  <a:srgbClr val="000000"/>
                </a:solidFill>
                <a:latin typeface="Roboto"/>
                <a:ea typeface="Roboto"/>
                <a:cs typeface="Roboto"/>
                <a:sym typeface="Roboto"/>
              </a:rPr>
              <a:t>:</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It was found to greatly accelerate (e.g. a factor of 6 in </a:t>
            </a:r>
            <a:r>
              <a:rPr lang="en-US" b="0" i="0" u="sng" strike="noStrike" dirty="0" err="1">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Krizhevsky</a:t>
            </a:r>
            <a:r>
              <a:rPr lang="en-US" b="0" i="0" u="sng" strike="noStrike" dirty="0">
                <a:solidFill>
                  <a:srgbClr val="2A7AE2"/>
                </a:solidFill>
                <a:latin typeface="Roboto"/>
                <a:ea typeface="Roboto"/>
                <a:cs typeface="Roboto"/>
                <a:sym typeface="Roboto"/>
                <a:hlinkClick r:id="rId3">
                  <a:extLst>
                    <a:ext uri="{A12FA001-AC4F-418D-AE19-62706E023703}">
                      <ahyp:hlinkClr xmlns:ahyp="http://schemas.microsoft.com/office/drawing/2018/hyperlinkcolor" val="tx"/>
                    </a:ext>
                  </a:extLst>
                </a:hlinkClick>
              </a:rPr>
              <a:t> et al.</a:t>
            </a:r>
            <a:r>
              <a:rPr lang="en-US" b="0" i="0" dirty="0">
                <a:solidFill>
                  <a:srgbClr val="000000"/>
                </a:solidFill>
                <a:latin typeface="Roboto"/>
                <a:ea typeface="Roboto"/>
                <a:cs typeface="Roboto"/>
                <a:sym typeface="Roboto"/>
              </a:rPr>
              <a:t>) the convergence of stochastic gradient descent compared to the sigmoid/tanh functions. It is argued that this is due to its linear, non-saturating form.</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Compared to tanh/sigmoid neurons that involve expensive operations (exponentials, etc.),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can be implemented by simply thresholding a matrix of activations at zero.</a:t>
            </a:r>
            <a:endParaRPr dirty="0"/>
          </a:p>
          <a:p>
            <a:pPr marL="0" lvl="0" indent="-76200" algn="l" rtl="0">
              <a:spcBef>
                <a:spcPts val="3000"/>
              </a:spcBef>
              <a:spcAft>
                <a:spcPts val="0"/>
              </a:spcAft>
              <a:buClr>
                <a:srgbClr val="000000"/>
              </a:buClr>
              <a:buSzPts val="1200"/>
              <a:buFont typeface="Arial"/>
              <a:buChar char="•"/>
            </a:pPr>
            <a:r>
              <a:rPr lang="en-US" b="0" i="0" dirty="0">
                <a:solidFill>
                  <a:srgbClr val="000000"/>
                </a:solidFill>
                <a:latin typeface="Roboto"/>
                <a:ea typeface="Roboto"/>
                <a:cs typeface="Roboto"/>
                <a:sym typeface="Roboto"/>
              </a:rPr>
              <a:t>(-) Unfortunately,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be fragile during training and can “die”. For example, a large gradient flowing through a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neuron could cause the weights to update in such a way that the neuron will never activate on any datapoint again. If this happens, then the gradient flowing through the unit will forever be zero from that point on. That is, the </a:t>
            </a:r>
            <a:r>
              <a:rPr lang="en-US" b="0" i="0" dirty="0" err="1">
                <a:solidFill>
                  <a:srgbClr val="000000"/>
                </a:solidFill>
                <a:latin typeface="Roboto"/>
                <a:ea typeface="Roboto"/>
                <a:cs typeface="Roboto"/>
                <a:sym typeface="Roboto"/>
              </a:rPr>
              <a:t>ReLU</a:t>
            </a:r>
            <a:r>
              <a:rPr lang="en-US" b="0" i="0" dirty="0">
                <a:solidFill>
                  <a:srgbClr val="000000"/>
                </a:solidFill>
                <a:latin typeface="Roboto"/>
                <a:ea typeface="Roboto"/>
                <a:cs typeface="Roboto"/>
                <a:sym typeface="Roboto"/>
              </a:rPr>
              <a:t> units can irreversibly die during training since they can get knocked off the data manifold. For example, you may find that as much as 40% of your network can be “dead” (i.e. neurons that never activate across the entire training dataset) if the learning rate is set too high. With a proper setting of the learning rate this is less frequently an issue.</a:t>
            </a:r>
            <a:endParaRPr dirty="0"/>
          </a:p>
          <a:p>
            <a:pPr marL="0" lvl="0" indent="0" algn="l" rtl="0">
              <a:lnSpc>
                <a:spcPct val="120000"/>
              </a:lnSpc>
              <a:spcBef>
                <a:spcPts val="1500"/>
              </a:spcBef>
              <a:spcAft>
                <a:spcPts val="0"/>
              </a:spcAft>
              <a:buNone/>
            </a:pPr>
            <a:endParaRPr dirty="0">
              <a:solidFill>
                <a:srgbClr val="0E0E0E"/>
              </a:solidFill>
              <a:latin typeface="Arial"/>
              <a:ea typeface="Arial"/>
              <a:cs typeface="Arial"/>
              <a:sym typeface="Arial"/>
            </a:endParaRPr>
          </a:p>
          <a:p>
            <a:pPr marL="0" lvl="0" indent="0" algn="l" rtl="0">
              <a:spcBef>
                <a:spcPts val="0"/>
              </a:spcBef>
              <a:spcAft>
                <a:spcPts val="0"/>
              </a:spcAft>
              <a:buNone/>
            </a:pPr>
            <a:endParaRPr dirty="0"/>
          </a:p>
        </p:txBody>
      </p:sp>
      <p:sp>
        <p:nvSpPr>
          <p:cNvPr id="192" name="Google Shape;192;p13:notes"/>
          <p:cNvSpPr txBox="1">
            <a:spLocks noGrp="1"/>
          </p:cNvSpPr>
          <p:nvPr>
            <p:ph type="sldNum" idx="12"/>
          </p:nvPr>
        </p:nvSpPr>
        <p:spPr>
          <a:xfrm>
            <a:off x="4023092" y="8917422"/>
            <a:ext cx="3077739" cy="471053"/>
          </a:xfrm>
          <a:prstGeom prst="rect">
            <a:avLst/>
          </a:prstGeom>
          <a:noFill/>
          <a:ln>
            <a:noFill/>
          </a:ln>
        </p:spPr>
        <p:txBody>
          <a:bodyPr spcFirstLastPara="1" wrap="square" lIns="94225" tIns="47100" rIns="94225" bIns="471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3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7"/>
          <p:cNvSpPr txBox="1">
            <a:spLocks noGrp="1"/>
          </p:cNvSpPr>
          <p:nvPr>
            <p:ph type="body" idx="1"/>
          </p:nvPr>
        </p:nvSpPr>
        <p:spPr>
          <a:xfrm rot="5400000">
            <a:off x="4269977" y="-1352782"/>
            <a:ext cx="3652047" cy="11029616"/>
          </a:xfrm>
          <a:prstGeom prst="rect">
            <a:avLst/>
          </a:prstGeom>
          <a:noFill/>
          <a:ln>
            <a:noFill/>
          </a:ln>
        </p:spPr>
        <p:txBody>
          <a:bodyPr spcFirstLastPara="1" wrap="square" lIns="91425" tIns="45700" rIns="91425" bIns="45700" anchor="t" anchorCtr="0">
            <a:normAutofit/>
          </a:bodyPr>
          <a:lstStyle>
            <a:lvl1pPr marL="457200" lvl="0" indent="-327914" algn="l">
              <a:lnSpc>
                <a:spcPct val="110000"/>
              </a:lnSpc>
              <a:spcBef>
                <a:spcPts val="340"/>
              </a:spcBef>
              <a:spcAft>
                <a:spcPts val="0"/>
              </a:spcAft>
              <a:buSzPts val="1564"/>
              <a:buChar char="◼"/>
              <a:defRPr/>
            </a:lvl1pPr>
            <a:lvl2pPr marL="914400" lvl="1" indent="-310387" algn="l">
              <a:spcBef>
                <a:spcPts val="600"/>
              </a:spcBef>
              <a:spcAft>
                <a:spcPts val="0"/>
              </a:spcAft>
              <a:buSzPts val="1288"/>
              <a:buChar char="◼"/>
              <a:defRPr/>
            </a:lvl2pPr>
            <a:lvl3pPr marL="1371600" lvl="2" indent="-304546" algn="l">
              <a:spcBef>
                <a:spcPts val="600"/>
              </a:spcBef>
              <a:spcAft>
                <a:spcPts val="0"/>
              </a:spcAft>
              <a:buSzPts val="1196"/>
              <a:buChar char="◼"/>
              <a:defRPr/>
            </a:lvl3pPr>
            <a:lvl4pPr marL="1828800" lvl="3" indent="-292861" algn="l">
              <a:spcBef>
                <a:spcPts val="600"/>
              </a:spcBef>
              <a:spcAft>
                <a:spcPts val="0"/>
              </a:spcAft>
              <a:buSzPts val="1012"/>
              <a:buChar char="◼"/>
              <a:defRPr/>
            </a:lvl4pPr>
            <a:lvl5pPr marL="2286000" lvl="4" indent="-292861" algn="l">
              <a:spcBef>
                <a:spcPts val="600"/>
              </a:spcBef>
              <a:spcAft>
                <a:spcPts val="0"/>
              </a:spcAft>
              <a:buSzPts val="1012"/>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2" name="Google Shape;82;p3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38"/>
          <p:cNvSpPr/>
          <p:nvPr/>
        </p:nvSpPr>
        <p:spPr>
          <a:xfrm>
            <a:off x="8058151" y="599725"/>
            <a:ext cx="3687316" cy="5816950"/>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8"/>
          <p:cNvSpPr txBox="1">
            <a:spLocks noGrp="1"/>
          </p:cNvSpPr>
          <p:nvPr>
            <p:ph type="title"/>
          </p:nvPr>
        </p:nvSpPr>
        <p:spPr>
          <a:xfrm rot="5400000">
            <a:off x="7362637" y="1705163"/>
            <a:ext cx="4807326" cy="3124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8"/>
          <p:cNvSpPr txBox="1">
            <a:spLocks noGrp="1"/>
          </p:cNvSpPr>
          <p:nvPr>
            <p:ph type="body" idx="1"/>
          </p:nvPr>
        </p:nvSpPr>
        <p:spPr>
          <a:xfrm rot="5400000">
            <a:off x="1952072" y="-313549"/>
            <a:ext cx="4807326" cy="7161625"/>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9" name="Google Shape;89;p38"/>
          <p:cNvSpPr/>
          <p:nvPr/>
        </p:nvSpPr>
        <p:spPr>
          <a:xfrm>
            <a:off x="446534" y="457200"/>
            <a:ext cx="3703320" cy="94997"/>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8"/>
          <p:cNvSpPr/>
          <p:nvPr/>
        </p:nvSpPr>
        <p:spPr>
          <a:xfrm>
            <a:off x="8042147" y="453643"/>
            <a:ext cx="3703320" cy="98554"/>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8"/>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8"/>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8"/>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
        <p:cNvGrpSpPr/>
        <p:nvPr/>
      </p:nvGrpSpPr>
      <p:grpSpPr>
        <a:xfrm>
          <a:off x="0" y="0"/>
          <a:ext cx="0" cy="0"/>
          <a:chOff x="0" y="0"/>
          <a:chExt cx="0" cy="0"/>
        </a:xfrm>
      </p:grpSpPr>
      <p:sp>
        <p:nvSpPr>
          <p:cNvPr id="25" name="Google Shape;25;p29"/>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9"/>
          <p:cNvSpPr txBox="1">
            <a:spLocks noGrp="1"/>
          </p:cNvSpPr>
          <p:nvPr>
            <p:ph type="body" idx="1"/>
          </p:nvPr>
        </p:nvSpPr>
        <p:spPr>
          <a:xfrm>
            <a:off x="581193" y="2228003"/>
            <a:ext cx="5194767"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7" name="Google Shape;27;p29"/>
          <p:cNvSpPr txBox="1">
            <a:spLocks noGrp="1"/>
          </p:cNvSpPr>
          <p:nvPr>
            <p:ph type="body" idx="2"/>
          </p:nvPr>
        </p:nvSpPr>
        <p:spPr>
          <a:xfrm>
            <a:off x="6416039" y="2228003"/>
            <a:ext cx="5194769"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8" name="Google Shape;28;p29"/>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9"/>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0"/>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34" name="Google Shape;34;p30"/>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0"/>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31"/>
          <p:cNvSpPr/>
          <p:nvPr/>
        </p:nvSpPr>
        <p:spPr>
          <a:xfrm>
            <a:off x="446534" y="3085764"/>
            <a:ext cx="11298932" cy="3338149"/>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1"/>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1"/>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41" name="Google Shape;41;p31"/>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1"/>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32"/>
          <p:cNvSpPr/>
          <p:nvPr/>
        </p:nvSpPr>
        <p:spPr>
          <a:xfrm>
            <a:off x="447817" y="5141974"/>
            <a:ext cx="11290860" cy="125882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2"/>
          <p:cNvSpPr txBox="1">
            <a:spLocks noGrp="1"/>
          </p:cNvSpPr>
          <p:nvPr>
            <p:ph type="title"/>
          </p:nvPr>
        </p:nvSpPr>
        <p:spPr>
          <a:xfrm>
            <a:off x="581193" y="2393950"/>
            <a:ext cx="11029615" cy="21474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3600"/>
              <a:buFont typeface="Franklin Gothic"/>
              <a:buNone/>
              <a:defRPr sz="3600" b="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60"/>
              </a:spcBef>
              <a:spcAft>
                <a:spcPts val="0"/>
              </a:spcAft>
              <a:buSzPts val="1656"/>
              <a:buNone/>
              <a:defRPr sz="1800" cap="none">
                <a:solidFill>
                  <a:schemeClr val="accent1"/>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48" name="Google Shape;48;p32"/>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2"/>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1"/>
        <p:cNvGrpSpPr/>
        <p:nvPr/>
      </p:nvGrpSpPr>
      <p:grpSpPr>
        <a:xfrm>
          <a:off x="0" y="0"/>
          <a:ext cx="0" cy="0"/>
          <a:chOff x="0" y="0"/>
          <a:chExt cx="0" cy="0"/>
        </a:xfrm>
      </p:grpSpPr>
      <p:sp>
        <p:nvSpPr>
          <p:cNvPr id="52" name="Google Shape;52;p3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3"/>
          <p:cNvSpPr txBox="1">
            <a:spLocks noGrp="1"/>
          </p:cNvSpPr>
          <p:nvPr>
            <p:ph type="body" idx="1"/>
          </p:nvPr>
        </p:nvSpPr>
        <p:spPr>
          <a:xfrm>
            <a:off x="581191" y="2250891"/>
            <a:ext cx="5194769" cy="557784"/>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400"/>
              </a:spcBef>
              <a:spcAft>
                <a:spcPts val="0"/>
              </a:spcAft>
              <a:buSzPts val="1840"/>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4" name="Google Shape;54;p33"/>
          <p:cNvSpPr txBox="1">
            <a:spLocks noGrp="1"/>
          </p:cNvSpPr>
          <p:nvPr>
            <p:ph type="body" idx="2"/>
          </p:nvPr>
        </p:nvSpPr>
        <p:spPr>
          <a:xfrm>
            <a:off x="581194" y="2926052"/>
            <a:ext cx="5194766"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5" name="Google Shape;55;p33"/>
          <p:cNvSpPr txBox="1">
            <a:spLocks noGrp="1"/>
          </p:cNvSpPr>
          <p:nvPr>
            <p:ph type="body" idx="3"/>
          </p:nvPr>
        </p:nvSpPr>
        <p:spPr>
          <a:xfrm>
            <a:off x="6416039" y="2250892"/>
            <a:ext cx="5194770" cy="553373"/>
          </a:xfrm>
          <a:prstGeom prst="rect">
            <a:avLst/>
          </a:prstGeom>
          <a:noFill/>
          <a:ln>
            <a:noFill/>
          </a:ln>
        </p:spPr>
        <p:txBody>
          <a:bodyPr spcFirstLastPara="1" wrap="square" lIns="91425" tIns="45700" rIns="91425" bIns="45700" anchor="ctr" anchorCtr="0">
            <a:noAutofit/>
          </a:bodyPr>
          <a:lstStyle>
            <a:lvl1pPr marL="457200" marR="0" lvl="0" indent="-228600" algn="l">
              <a:lnSpc>
                <a:spcPct val="100000"/>
              </a:lnSpc>
              <a:spcBef>
                <a:spcPts val="400"/>
              </a:spcBef>
              <a:spcAft>
                <a:spcPts val="0"/>
              </a:spcAft>
              <a:buClr>
                <a:schemeClr val="accent1"/>
              </a:buClr>
              <a:buSzPts val="1840"/>
              <a:buFont typeface="Noto Sans Symbols"/>
              <a:buNone/>
              <a:defRPr sz="2000" b="0">
                <a:solidFill>
                  <a:srgbClr val="3F3F3F"/>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6" name="Google Shape;56;p33"/>
          <p:cNvSpPr txBox="1">
            <a:spLocks noGrp="1"/>
          </p:cNvSpPr>
          <p:nvPr>
            <p:ph type="body" idx="4"/>
          </p:nvPr>
        </p:nvSpPr>
        <p:spPr>
          <a:xfrm>
            <a:off x="6416037" y="2926052"/>
            <a:ext cx="5194771"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10000"/>
              </a:lnSpc>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7" name="Google Shape;57;p33"/>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3"/>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4"/>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4"/>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5"/>
          <p:cNvSpPr/>
          <p:nvPr/>
        </p:nvSpPr>
        <p:spPr>
          <a:xfrm>
            <a:off x="447817" y="601200"/>
            <a:ext cx="3682723" cy="5815475"/>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5"/>
          <p:cNvSpPr txBox="1">
            <a:spLocks noGrp="1"/>
          </p:cNvSpPr>
          <p:nvPr>
            <p:ph type="title"/>
          </p:nvPr>
        </p:nvSpPr>
        <p:spPr>
          <a:xfrm>
            <a:off x="767857" y="933450"/>
            <a:ext cx="3031852" cy="1722419"/>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400"/>
              <a:buFont typeface="Franklin Gothic"/>
              <a:buNone/>
              <a:defRPr sz="2400" b="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5"/>
          <p:cNvSpPr txBox="1">
            <a:spLocks noGrp="1"/>
          </p:cNvSpPr>
          <p:nvPr>
            <p:ph type="body" idx="1"/>
          </p:nvPr>
        </p:nvSpPr>
        <p:spPr>
          <a:xfrm>
            <a:off x="4900928" y="1179829"/>
            <a:ext cx="6650991" cy="4658216"/>
          </a:xfrm>
          <a:prstGeom prst="rect">
            <a:avLst/>
          </a:prstGeom>
          <a:noFill/>
          <a:ln>
            <a:noFill/>
          </a:ln>
        </p:spPr>
        <p:txBody>
          <a:bodyPr spcFirstLastPara="1" wrap="square" lIns="91425" tIns="45700" rIns="91425" bIns="45700" anchor="ctr" anchorCtr="0">
            <a:normAutofit/>
          </a:bodyPr>
          <a:lstStyle>
            <a:lvl1pPr marL="457200" lvl="0" indent="-345440" algn="l">
              <a:lnSpc>
                <a:spcPct val="110000"/>
              </a:lnSpc>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68" name="Google Shape;68;p35"/>
          <p:cNvSpPr txBox="1">
            <a:spLocks noGrp="1"/>
          </p:cNvSpPr>
          <p:nvPr>
            <p:ph type="body" idx="2"/>
          </p:nvPr>
        </p:nvSpPr>
        <p:spPr>
          <a:xfrm>
            <a:off x="767857" y="2836654"/>
            <a:ext cx="3031852" cy="300139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solidFill>
                  <a:srgbClr val="FFFFFF"/>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69" name="Google Shape;69;p35"/>
          <p:cNvSpPr txBox="1">
            <a:spLocks noGrp="1"/>
          </p:cNvSpPr>
          <p:nvPr>
            <p:ph type="dt" idx="10"/>
          </p:nvPr>
        </p:nvSpPr>
        <p:spPr>
          <a:xfrm>
            <a:off x="7605951" y="6456916"/>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581192" y="6452590"/>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10558300" y="6456916"/>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3F3F3F"/>
              </a:buClr>
              <a:buSzPts val="2400"/>
              <a:buFont typeface="Franklin Gothic"/>
              <a:buNone/>
              <a:defRPr sz="2400" b="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6"/>
          <p:cNvSpPr>
            <a:spLocks noGrp="1"/>
          </p:cNvSpPr>
          <p:nvPr>
            <p:ph type="pic" idx="2"/>
          </p:nvPr>
        </p:nvSpPr>
        <p:spPr>
          <a:xfrm>
            <a:off x="447817" y="641350"/>
            <a:ext cx="11290859" cy="3651249"/>
          </a:xfrm>
          <a:prstGeom prst="rect">
            <a:avLst/>
          </a:prstGeom>
          <a:noFill/>
          <a:ln>
            <a:noFill/>
          </a:ln>
        </p:spPr>
      </p:sp>
      <p:sp>
        <p:nvSpPr>
          <p:cNvPr id="75" name="Google Shape;75;p36"/>
          <p:cNvSpPr txBox="1">
            <a:spLocks noGrp="1"/>
          </p:cNvSpPr>
          <p:nvPr>
            <p:ph type="body" idx="1"/>
          </p:nvPr>
        </p:nvSpPr>
        <p:spPr>
          <a:xfrm>
            <a:off x="581192" y="5260127"/>
            <a:ext cx="11029617" cy="99814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320"/>
              </a:spcBef>
              <a:spcAft>
                <a:spcPts val="0"/>
              </a:spcAft>
              <a:buSzPts val="1472"/>
              <a:buNone/>
              <a:defRPr sz="16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6" name="Google Shape;76;p36"/>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6"/>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rgbClr val="3F3F3F"/>
              </a:buClr>
              <a:buSzPts val="2800"/>
              <a:buFont typeface="Franklin Gothic"/>
              <a:buNone/>
              <a:defRPr sz="2800" b="0" i="0" u="none" strike="noStrike" cap="none">
                <a:solidFill>
                  <a:srgbClr val="3F3F3F"/>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27"/>
          <p:cNvSpPr txBox="1">
            <a:spLocks noGrp="1"/>
          </p:cNvSpPr>
          <p:nvPr>
            <p:ph type="body" idx="1"/>
          </p:nvPr>
        </p:nvSpPr>
        <p:spPr>
          <a:xfrm>
            <a:off x="581192" y="2336002"/>
            <a:ext cx="11029616" cy="3652047"/>
          </a:xfrm>
          <a:prstGeom prst="rect">
            <a:avLst/>
          </a:prstGeom>
          <a:noFill/>
          <a:ln>
            <a:noFill/>
          </a:ln>
        </p:spPr>
        <p:txBody>
          <a:bodyPr spcFirstLastPara="1" wrap="square" lIns="91425" tIns="45700" rIns="91425" bIns="45700" anchor="ctr" anchorCtr="0">
            <a:normAutofit/>
          </a:bodyPr>
          <a:lstStyle>
            <a:lvl1pPr marL="457200" marR="0" lvl="0" indent="-327914" algn="l" rtl="0">
              <a:lnSpc>
                <a:spcPct val="110000"/>
              </a:lnSpc>
              <a:spcBef>
                <a:spcPts val="340"/>
              </a:spcBef>
              <a:spcAft>
                <a:spcPts val="0"/>
              </a:spcAft>
              <a:buClr>
                <a:schemeClr val="accent1"/>
              </a:buClr>
              <a:buSzPts val="1564"/>
              <a:buFont typeface="Noto Sans Symbols"/>
              <a:buChar char="◼"/>
              <a:defRPr sz="1700" b="0" i="0" u="none" strike="noStrike" cap="none">
                <a:solidFill>
                  <a:srgbClr val="3F3F3F"/>
                </a:solidFill>
                <a:latin typeface="Libre Franklin"/>
                <a:ea typeface="Libre Franklin"/>
                <a:cs typeface="Libre Franklin"/>
                <a:sym typeface="Libre Franklin"/>
              </a:defRPr>
            </a:lvl1pPr>
            <a:lvl2pPr marL="914400" marR="0" lvl="1" indent="-310387" algn="l" rtl="0">
              <a:spcBef>
                <a:spcPts val="600"/>
              </a:spcBef>
              <a:spcAft>
                <a:spcPts val="0"/>
              </a:spcAft>
              <a:buClr>
                <a:schemeClr val="accent1"/>
              </a:buClr>
              <a:buSzPts val="1288"/>
              <a:buFont typeface="Noto Sans Symbols"/>
              <a:buChar char="◼"/>
              <a:defRPr sz="1400" b="0" i="0" u="none" strike="noStrike" cap="none">
                <a:solidFill>
                  <a:srgbClr val="3F3F3F"/>
                </a:solidFill>
                <a:latin typeface="Libre Franklin"/>
                <a:ea typeface="Libre Franklin"/>
                <a:cs typeface="Libre Franklin"/>
                <a:sym typeface="Libre Franklin"/>
              </a:defRPr>
            </a:lvl2pPr>
            <a:lvl3pPr marL="1371600" marR="0" lvl="2" indent="-304546" algn="l" rtl="0">
              <a:spcBef>
                <a:spcPts val="600"/>
              </a:spcBef>
              <a:spcAft>
                <a:spcPts val="0"/>
              </a:spcAft>
              <a:buClr>
                <a:schemeClr val="accent1"/>
              </a:buClr>
              <a:buSzPts val="1196"/>
              <a:buFont typeface="Noto Sans Symbols"/>
              <a:buChar char="◼"/>
              <a:defRPr sz="1300" b="0" i="0" u="none" strike="noStrike" cap="none">
                <a:solidFill>
                  <a:srgbClr val="3F3F3F"/>
                </a:solidFill>
                <a:latin typeface="Libre Franklin"/>
                <a:ea typeface="Libre Franklin"/>
                <a:cs typeface="Libre Franklin"/>
                <a:sym typeface="Libre Franklin"/>
              </a:defRPr>
            </a:lvl3pPr>
            <a:lvl4pPr marL="1828800" marR="0" lvl="3"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4pPr>
            <a:lvl5pPr marL="2286000" marR="0" lvl="4" indent="-292861" algn="l" rtl="0">
              <a:spcBef>
                <a:spcPts val="600"/>
              </a:spcBef>
              <a:spcAft>
                <a:spcPts val="0"/>
              </a:spcAft>
              <a:buClr>
                <a:schemeClr val="accent1"/>
              </a:buClr>
              <a:buSzPts val="1012"/>
              <a:buFont typeface="Noto Sans Symbols"/>
              <a:buChar char="◼"/>
              <a:defRPr sz="1100" b="0" i="0" u="none" strike="noStrike" cap="none">
                <a:solidFill>
                  <a:srgbClr val="3F3F3F"/>
                </a:solidFill>
                <a:latin typeface="Libre Franklin"/>
                <a:ea typeface="Libre Franklin"/>
                <a:cs typeface="Libre Franklin"/>
                <a:sym typeface="Libre Franklin"/>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Libre Franklin"/>
                <a:ea typeface="Libre Franklin"/>
                <a:cs typeface="Libre Franklin"/>
                <a:sym typeface="Libre Franklin"/>
              </a:defRPr>
            </a:lvl9pPr>
          </a:lstStyle>
          <a:p>
            <a:endParaRPr/>
          </a:p>
        </p:txBody>
      </p:sp>
      <p:sp>
        <p:nvSpPr>
          <p:cNvPr id="12" name="Google Shape;12;p27"/>
          <p:cNvSpPr txBox="1">
            <a:spLocks noGrp="1"/>
          </p:cNvSpPr>
          <p:nvPr>
            <p:ph type="dt" idx="10"/>
          </p:nvPr>
        </p:nvSpPr>
        <p:spPr>
          <a:xfrm>
            <a:off x="7605951" y="6423914"/>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3" name="Google Shape;13;p27"/>
          <p:cNvSpPr txBox="1">
            <a:spLocks noGrp="1"/>
          </p:cNvSpPr>
          <p:nvPr>
            <p:ph type="ftr" idx="11"/>
          </p:nvPr>
        </p:nvSpPr>
        <p:spPr>
          <a:xfrm>
            <a:off x="581192" y="6423914"/>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3F3F3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2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3F3F3F"/>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rgbClr val="3F3F3F"/>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rgbClr val="3F3F3F"/>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rgbClr val="3F3F3F"/>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rgbClr val="3F3F3F"/>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rgbClr val="3F3F3F"/>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rgbClr val="3F3F3F"/>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rgbClr val="3F3F3F"/>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rgbClr val="3F3F3F"/>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7"/>
          <p:cNvSpPr/>
          <p:nvPr/>
        </p:nvSpPr>
        <p:spPr>
          <a:xfrm>
            <a:off x="446534" y="457200"/>
            <a:ext cx="3703320" cy="94997"/>
          </a:xfrm>
          <a:prstGeom prst="rect">
            <a:avLst/>
          </a:prstGeom>
          <a:solidFill>
            <a:srgbClr val="4653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7"/>
          <p:cNvSpPr/>
          <p:nvPr/>
        </p:nvSpPr>
        <p:spPr>
          <a:xfrm>
            <a:off x="8042147" y="453643"/>
            <a:ext cx="3703320" cy="98554"/>
          </a:xfrm>
          <a:prstGeom prst="rect">
            <a:avLst/>
          </a:prstGeom>
          <a:solidFill>
            <a:srgbClr val="969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7"/>
          <p:cNvSpPr/>
          <p:nvPr/>
        </p:nvSpPr>
        <p:spPr>
          <a:xfrm>
            <a:off x="4241830" y="457200"/>
            <a:ext cx="3703320" cy="9144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Google Shape;18;p27"/>
          <p:cNvPicPr preferRelativeResize="0"/>
          <p:nvPr/>
        </p:nvPicPr>
        <p:blipFill rotWithShape="1">
          <a:blip r:embed="rId13">
            <a:alphaModFix/>
          </a:blip>
          <a:srcRect/>
          <a:stretch/>
        </p:blipFill>
        <p:spPr>
          <a:xfrm>
            <a:off x="10473306" y="5930473"/>
            <a:ext cx="1354843" cy="539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dartmouth.edu/~gvc/Cybenko_MCSS.pdf"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hyperlink" Target="http://cs231n.github.io/neural-networks-1/" TargetMode="External"/><Relationship Id="rId5" Type="http://schemas.openxmlformats.org/officeDocument/2006/relationships/hyperlink" Target="http://arxiv.org/pdf/1312.6184v7.pdf" TargetMode="Externa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3blue1brown.com/lessons/neural-networks" TargetMode="External"/><Relationship Id="rId7" Type="http://schemas.openxmlformats.org/officeDocument/2006/relationships/hyperlink" Target="https://michael-fuchs-python.netlify.app/2021/02/03/nn-multi-layer-perceptron-classifier-mlpclassifier/"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youtube.com/watch?v=9d2fwGjyb4M" TargetMode="External"/><Relationship Id="rId5" Type="http://schemas.openxmlformats.org/officeDocument/2006/relationships/hyperlink" Target="https://towardsdatascience.com/understanding-backpropagation-abcc509ca9d0" TargetMode="External"/><Relationship Id="rId4" Type="http://schemas.openxmlformats.org/officeDocument/2006/relationships/hyperlink" Target="https://www.youtube.com/watch?v=aircAruvnKk&amp;list=PLZHQObOWTQDNU6R1_67000Dx_ZCJB-3p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cs231n.github.io/neural-networks-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
        <p:cNvGrpSpPr/>
        <p:nvPr/>
      </p:nvGrpSpPr>
      <p:grpSpPr>
        <a:xfrm>
          <a:off x="0" y="0"/>
          <a:ext cx="0" cy="0"/>
          <a:chOff x="0" y="0"/>
          <a:chExt cx="0" cy="0"/>
        </a:xfrm>
      </p:grpSpPr>
      <p:pic>
        <p:nvPicPr>
          <p:cNvPr id="99" name="Google Shape;99;p1" descr="A city with a brain in the sky&#10;&#10;Description automatically generated"/>
          <p:cNvPicPr preferRelativeResize="0"/>
          <p:nvPr/>
        </p:nvPicPr>
        <p:blipFill rotWithShape="1">
          <a:blip r:embed="rId3">
            <a:alphaModFix/>
          </a:blip>
          <a:srcRect t="27326" b="16423"/>
          <a:stretch/>
        </p:blipFill>
        <p:spPr>
          <a:xfrm>
            <a:off x="-5288" y="0"/>
            <a:ext cx="12191980" cy="6857990"/>
          </a:xfrm>
          <a:prstGeom prst="rect">
            <a:avLst/>
          </a:prstGeom>
          <a:noFill/>
          <a:ln>
            <a:noFill/>
          </a:ln>
        </p:spPr>
      </p:pic>
      <p:sp>
        <p:nvSpPr>
          <p:cNvPr id="100" name="Google Shape;100;p1"/>
          <p:cNvSpPr txBox="1">
            <a:spLocks noGrp="1"/>
          </p:cNvSpPr>
          <p:nvPr>
            <p:ph type="title"/>
          </p:nvPr>
        </p:nvSpPr>
        <p:spPr>
          <a:xfrm>
            <a:off x="581194" y="2934829"/>
            <a:ext cx="11029616" cy="98833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00"/>
              </a:buClr>
              <a:buSzPts val="3600"/>
              <a:buFont typeface="Franklin Gothic"/>
              <a:buNone/>
            </a:pPr>
            <a:r>
              <a:rPr lang="en-US" sz="3600">
                <a:solidFill>
                  <a:srgbClr val="FFFF00"/>
                </a:solidFill>
              </a:rPr>
              <a:t>ARTIFICIAL NEURAL NETWORKS</a:t>
            </a:r>
            <a:endParaRPr/>
          </a:p>
        </p:txBody>
      </p:sp>
      <p:sp>
        <p:nvSpPr>
          <p:cNvPr id="101" name="Google Shape;101;p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621D1-E679-B142-73E0-063D784A0C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A72C5-2170-4927-54A3-8ED53060C89F}"/>
              </a:ext>
            </a:extLst>
          </p:cNvPr>
          <p:cNvSpPr>
            <a:spLocks noGrp="1"/>
          </p:cNvSpPr>
          <p:nvPr>
            <p:ph type="title"/>
          </p:nvPr>
        </p:nvSpPr>
        <p:spPr/>
        <p:txBody>
          <a:bodyPr/>
          <a:lstStyle/>
          <a:p>
            <a:r>
              <a:rPr lang="en-US" dirty="0"/>
              <a:t>Example: Making a Class Decision with a Perceptron (Case 2)</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6CD66CF-7C9F-9260-18BE-ABE3BC9ECAC8}"/>
                  </a:ext>
                </a:extLst>
              </p:cNvPr>
              <p:cNvSpPr>
                <a:spLocks noGrp="1"/>
              </p:cNvSpPr>
              <p:nvPr>
                <p:ph type="body" idx="1"/>
              </p:nvPr>
            </p:nvSpPr>
            <p:spPr/>
            <p:txBody>
              <a:bodyPr anchor="t">
                <a:normAutofit/>
              </a:bodyPr>
              <a:lstStyle/>
              <a:p>
                <a:r>
                  <a:rPr lang="en-US" b="1" dirty="0"/>
                  <a:t>Required:</a:t>
                </a:r>
                <a:r>
                  <a:rPr lang="en-US" dirty="0"/>
                  <a:t> No (0)</a:t>
                </a:r>
              </a:p>
              <a:p>
                <a:r>
                  <a:rPr lang="en-US" b="1" dirty="0"/>
                  <a:t>Before 9 a.m.:</a:t>
                </a:r>
                <a:r>
                  <a:rPr lang="en-US" dirty="0"/>
                  <a:t> Yes (1)</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m:rPr>
                          <m:nor/>
                        </m:rPr>
                        <a:rPr lang="en-US" i="1"/>
                        <m:t>Don</m:t>
                      </m:r>
                      <m:r>
                        <m:rPr>
                          <m:nor/>
                        </m:rPr>
                        <a:rPr lang="en-US" i="1"/>
                        <m:t>’</m:t>
                      </m:r>
                      <m:r>
                        <m:rPr>
                          <m:nor/>
                        </m:rPr>
                        <a:rPr lang="en-US" i="1"/>
                        <m:t>t</m:t>
                      </m:r>
                      <m:r>
                        <m:rPr>
                          <m:nor/>
                        </m:rPr>
                        <a:rPr lang="en-US" i="1"/>
                        <m:t> </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76CD66CF-7C9F-9260-18BE-ABE3BC9ECAC8}"/>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5798A3-CD7B-ED0E-03CE-46B3042253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229631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E0A3-F204-C16E-7A85-7160AD9B1E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EACFFE-2570-D376-C47B-F6474C3A6009}"/>
              </a:ext>
            </a:extLst>
          </p:cNvPr>
          <p:cNvSpPr>
            <a:spLocks noGrp="1"/>
          </p:cNvSpPr>
          <p:nvPr>
            <p:ph type="title"/>
          </p:nvPr>
        </p:nvSpPr>
        <p:spPr/>
        <p:txBody>
          <a:bodyPr/>
          <a:lstStyle/>
          <a:p>
            <a:r>
              <a:rPr lang="en-US" dirty="0"/>
              <a:t>Example: Making a Class Decision with a Perceptron (Case 3)</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988DC3E-FC16-591E-A3BE-F46C382396DD}"/>
                  </a:ext>
                </a:extLst>
              </p:cNvPr>
              <p:cNvSpPr>
                <a:spLocks noGrp="1"/>
              </p:cNvSpPr>
              <p:nvPr>
                <p:ph type="body" idx="1"/>
              </p:nvPr>
            </p:nvSpPr>
            <p:spPr/>
            <p:txBody>
              <a:bodyPr anchor="t">
                <a:normAutofit/>
              </a:bodyPr>
              <a:lstStyle/>
              <a:p>
                <a:r>
                  <a:rPr lang="en-US" b="1" dirty="0"/>
                  <a:t>Required:</a:t>
                </a:r>
                <a:r>
                  <a:rPr lang="en-US" dirty="0"/>
                  <a:t> Yes (1)</a:t>
                </a:r>
              </a:p>
              <a:p>
                <a:r>
                  <a:rPr lang="en-US" b="1" dirty="0"/>
                  <a:t>Before 9 a.m.:</a:t>
                </a:r>
                <a:r>
                  <a:rPr lang="en-US" dirty="0"/>
                  <a:t> No (0)</a:t>
                </a:r>
              </a:p>
              <a:p>
                <a:r>
                  <a:rPr lang="en-US" b="1" dirty="0"/>
                  <a:t>Significant other:</a:t>
                </a:r>
                <a:r>
                  <a:rPr lang="en-US" dirty="0"/>
                  <a:t> No (0)</a:t>
                </a:r>
              </a:p>
              <a:p>
                <a:pPr marL="123444" indent="0">
                  <a:buNone/>
                </a:pPr>
                <a:endParaRPr lang="en-US" i="1"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0</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E988DC3E-FC16-591E-A3BE-F46C382396D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30F9F98-C9EF-6609-B5BD-8C88CCE0D6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41322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9F75-B221-0703-A830-623918FD75C0}"/>
              </a:ext>
            </a:extLst>
          </p:cNvPr>
          <p:cNvSpPr>
            <a:spLocks noGrp="1"/>
          </p:cNvSpPr>
          <p:nvPr>
            <p:ph type="title"/>
          </p:nvPr>
        </p:nvSpPr>
        <p:spPr/>
        <p:txBody>
          <a:bodyPr/>
          <a:lstStyle/>
          <a:p>
            <a:r>
              <a:rPr lang="en-US" dirty="0"/>
              <a:t>Logistic Regression and MLPs</a:t>
            </a:r>
          </a:p>
        </p:txBody>
      </p:sp>
      <p:sp>
        <p:nvSpPr>
          <p:cNvPr id="4" name="Slide Number Placeholder 3">
            <a:extLst>
              <a:ext uri="{FF2B5EF4-FFF2-40B4-BE49-F238E27FC236}">
                <a16:creationId xmlns:a16="http://schemas.microsoft.com/office/drawing/2014/main" id="{EF4D6A60-F96E-04E7-EE7B-E8E5B75B4B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5" name="Rectangle 1">
            <a:extLst>
              <a:ext uri="{FF2B5EF4-FFF2-40B4-BE49-F238E27FC236}">
                <a16:creationId xmlns:a16="http://schemas.microsoft.com/office/drawing/2014/main" id="{19165D69-2FE5-3398-49BC-802F3FF7B78A}"/>
              </a:ext>
            </a:extLst>
          </p:cNvPr>
          <p:cNvSpPr>
            <a:spLocks noGrp="1" noChangeArrowheads="1"/>
          </p:cNvSpPr>
          <p:nvPr>
            <p:ph type="body" idx="1"/>
          </p:nvPr>
        </p:nvSpPr>
        <p:spPr bwMode="auto">
          <a:xfrm>
            <a:off x="581192" y="1451113"/>
            <a:ext cx="1027396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Multilayer perceptron: add more layers to the perceptron with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Logistic regression = </a:t>
            </a:r>
            <a:r>
              <a:rPr kumimoji="0" lang="en-US" altLang="en-US" sz="1800" b="1" i="0" u="none" strike="noStrike" cap="none" normalizeH="0" baseline="0" dirty="0">
                <a:ln>
                  <a:noFill/>
                </a:ln>
                <a:solidFill>
                  <a:schemeClr val="tx1"/>
                </a:solidFill>
                <a:effectLst/>
                <a:latin typeface="Arial" panose="020B0604020202020204" pitchFamily="34" charset="0"/>
              </a:rPr>
              <a:t>no hidden layers</a:t>
            </a:r>
            <a:r>
              <a:rPr kumimoji="0" lang="en-US" altLang="en-US" sz="1800" b="0" i="0" u="none" strike="noStrike" cap="none" normalizeH="0" baseline="0" dirty="0">
                <a:ln>
                  <a:noFill/>
                </a:ln>
                <a:solidFill>
                  <a:schemeClr val="tx1"/>
                </a:solidFill>
                <a:effectLst/>
                <a:latin typeface="Arial" panose="020B0604020202020204" pitchFamily="34" charset="0"/>
              </a:rPr>
              <a:t>, linear decision boundary with sigmoid (logistic) activation.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MLPs add </a:t>
            </a:r>
            <a:r>
              <a:rPr kumimoji="0" lang="en-US" altLang="en-US" sz="1800" b="1" i="0" u="none" strike="noStrike" cap="none" normalizeH="0" baseline="0" dirty="0">
                <a:ln>
                  <a:noFill/>
                </a:ln>
                <a:solidFill>
                  <a:schemeClr val="tx1"/>
                </a:solidFill>
                <a:effectLst/>
                <a:latin typeface="Arial" panose="020B0604020202020204" pitchFamily="34" charset="0"/>
              </a:rPr>
              <a:t>hidden layers</a:t>
            </a:r>
            <a:r>
              <a:rPr kumimoji="0" lang="en-US" altLang="en-US" sz="1800" b="0" i="0" u="none" strike="noStrike" cap="none" normalizeH="0" baseline="0" dirty="0">
                <a:ln>
                  <a:noFill/>
                </a:ln>
                <a:solidFill>
                  <a:schemeClr val="tx1"/>
                </a:solidFill>
                <a:effectLst/>
                <a:latin typeface="Arial" panose="020B0604020202020204" pitchFamily="34" charset="0"/>
              </a:rPr>
              <a:t> with nonlinear activations.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Same core idea: weighted inputs → activation → </a:t>
            </a:r>
            <a:r>
              <a:rPr kumimoji="0" lang="en-US" altLang="en-US" sz="1800" b="1" i="0" u="none" strike="noStrike" cap="none" normalizeH="0" baseline="0" dirty="0">
                <a:ln>
                  <a:noFill/>
                </a:ln>
                <a:solidFill>
                  <a:schemeClr val="tx1"/>
                </a:solidFill>
                <a:effectLst/>
                <a:latin typeface="Arial" panose="020B0604020202020204" pitchFamily="34" charset="0"/>
              </a:rPr>
              <a:t>output</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pic>
        <p:nvPicPr>
          <p:cNvPr id="6" name="Google Shape;167;p10">
            <a:extLst>
              <a:ext uri="{FF2B5EF4-FFF2-40B4-BE49-F238E27FC236}">
                <a16:creationId xmlns:a16="http://schemas.microsoft.com/office/drawing/2014/main" id="{4D801151-650E-7964-A86C-EC0AE877C317}"/>
              </a:ext>
            </a:extLst>
          </p:cNvPr>
          <p:cNvPicPr preferRelativeResize="0"/>
          <p:nvPr/>
        </p:nvPicPr>
        <p:blipFill rotWithShape="1">
          <a:blip r:embed="rId2">
            <a:alphaModFix/>
          </a:blip>
          <a:srcRect/>
          <a:stretch/>
        </p:blipFill>
        <p:spPr>
          <a:xfrm>
            <a:off x="6247718" y="3010179"/>
            <a:ext cx="5363090" cy="3059972"/>
          </a:xfrm>
          <a:prstGeom prst="rect">
            <a:avLst/>
          </a:prstGeom>
          <a:noFill/>
          <a:ln>
            <a:noFill/>
          </a:ln>
        </p:spPr>
      </p:pic>
      <p:pic>
        <p:nvPicPr>
          <p:cNvPr id="7" name="Google Shape;255;p23" descr="Logistic Regression: A Simplified Approach Using Python | by Surya Remanan  | Towards Data Science">
            <a:extLst>
              <a:ext uri="{FF2B5EF4-FFF2-40B4-BE49-F238E27FC236}">
                <a16:creationId xmlns:a16="http://schemas.microsoft.com/office/drawing/2014/main" id="{1BCF678F-970C-3643-D98E-FBC41AF87017}"/>
              </a:ext>
            </a:extLst>
          </p:cNvPr>
          <p:cNvPicPr preferRelativeResize="0"/>
          <p:nvPr/>
        </p:nvPicPr>
        <p:blipFill rotWithShape="1">
          <a:blip r:embed="rId3">
            <a:alphaModFix/>
          </a:blip>
          <a:srcRect r="6452" b="4386"/>
          <a:stretch/>
        </p:blipFill>
        <p:spPr>
          <a:xfrm>
            <a:off x="830233" y="3047611"/>
            <a:ext cx="4750296" cy="3108233"/>
          </a:xfrm>
          <a:prstGeom prst="rect">
            <a:avLst/>
          </a:prstGeom>
          <a:noFill/>
          <a:ln>
            <a:noFill/>
          </a:ln>
        </p:spPr>
      </p:pic>
    </p:spTree>
    <p:extLst>
      <p:ext uri="{BB962C8B-B14F-4D97-AF65-F5344CB8AC3E}">
        <p14:creationId xmlns:p14="http://schemas.microsoft.com/office/powerpoint/2010/main" val="324319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1"/>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NEURAL NETWORK ARCHITECTURE</a:t>
            </a:r>
            <a:endParaRPr/>
          </a:p>
        </p:txBody>
      </p:sp>
      <p:sp>
        <p:nvSpPr>
          <p:cNvPr id="173" name="Google Shape;173;p11"/>
          <p:cNvSpPr txBox="1">
            <a:spLocks noGrp="1"/>
          </p:cNvSpPr>
          <p:nvPr>
            <p:ph type="body" idx="1"/>
          </p:nvPr>
        </p:nvSpPr>
        <p:spPr>
          <a:xfrm>
            <a:off x="581193" y="1451113"/>
            <a:ext cx="428235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2000" dirty="0">
                <a:solidFill>
                  <a:srgbClr val="0E0E0E"/>
                </a:solidFill>
                <a:latin typeface="Arial"/>
                <a:ea typeface="Arial"/>
                <a:cs typeface="Arial"/>
                <a:sym typeface="Arial"/>
              </a:rPr>
              <a:t>ANNs are structured into layers:</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Input Layer</a:t>
            </a:r>
            <a:r>
              <a:rPr lang="en-US" sz="1800" dirty="0">
                <a:solidFill>
                  <a:srgbClr val="0E0E0E"/>
                </a:solidFill>
                <a:latin typeface="Arial"/>
                <a:ea typeface="Arial"/>
                <a:cs typeface="Arial"/>
                <a:sym typeface="Arial"/>
              </a:rPr>
              <a:t>: Takes the features of the data.</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Hidden Layers</a:t>
            </a:r>
            <a:r>
              <a:rPr lang="en-US" sz="1800" dirty="0">
                <a:solidFill>
                  <a:srgbClr val="0E0E0E"/>
                </a:solidFill>
                <a:latin typeface="Arial"/>
                <a:ea typeface="Arial"/>
                <a:cs typeface="Arial"/>
                <a:sym typeface="Arial"/>
              </a:rPr>
              <a:t>: Learn complex patterns.</a:t>
            </a:r>
            <a:endParaRPr dirty="0"/>
          </a:p>
          <a:p>
            <a:pPr marL="630000" lvl="1" indent="-306000" algn="l" rtl="0">
              <a:spcBef>
                <a:spcPts val="1500"/>
              </a:spcBef>
              <a:spcAft>
                <a:spcPts val="0"/>
              </a:spcAft>
              <a:buSzPts val="1656"/>
              <a:buChar char="◼"/>
            </a:pPr>
            <a:r>
              <a:rPr lang="en-US" sz="1800" b="1" dirty="0">
                <a:solidFill>
                  <a:srgbClr val="0E0E0E"/>
                </a:solidFill>
                <a:latin typeface="Arial"/>
                <a:ea typeface="Arial"/>
                <a:cs typeface="Arial"/>
                <a:sym typeface="Arial"/>
              </a:rPr>
              <a:t>Output Layer</a:t>
            </a:r>
            <a:r>
              <a:rPr lang="en-US" sz="1800" dirty="0">
                <a:solidFill>
                  <a:srgbClr val="0E0E0E"/>
                </a:solidFill>
                <a:latin typeface="Arial"/>
                <a:ea typeface="Arial"/>
                <a:cs typeface="Arial"/>
                <a:sym typeface="Arial"/>
              </a:rPr>
              <a:t>: Produces the final predictions.</a:t>
            </a:r>
            <a:endParaRPr dirty="0"/>
          </a:p>
          <a:p>
            <a:pPr marL="306000" lvl="0" indent="-306000" algn="l" rtl="0">
              <a:lnSpc>
                <a:spcPct val="110000"/>
              </a:lnSpc>
              <a:spcBef>
                <a:spcPts val="1000"/>
              </a:spcBef>
              <a:spcAft>
                <a:spcPts val="0"/>
              </a:spcAft>
              <a:buSzPts val="1840"/>
              <a:buChar char="◼"/>
            </a:pPr>
            <a:r>
              <a:rPr lang="en-US" sz="2000" dirty="0">
                <a:solidFill>
                  <a:srgbClr val="0E0E0E"/>
                </a:solidFill>
                <a:latin typeface="Arial"/>
                <a:ea typeface="Arial"/>
                <a:cs typeface="Arial"/>
                <a:sym typeface="Arial"/>
              </a:rPr>
              <a:t>The number of layers and neurons per layer influences the network’s capacity to learn.</a:t>
            </a:r>
            <a:endParaRPr dirty="0"/>
          </a:p>
          <a:p>
            <a:pPr marL="306000" lvl="0" indent="-189160" algn="l" rtl="0">
              <a:lnSpc>
                <a:spcPct val="110000"/>
              </a:lnSpc>
              <a:spcBef>
                <a:spcPts val="1000"/>
              </a:spcBef>
              <a:spcAft>
                <a:spcPts val="0"/>
              </a:spcAft>
              <a:buSzPts val="1840"/>
              <a:buNone/>
            </a:pPr>
            <a:endParaRPr sz="2000" dirty="0"/>
          </a:p>
        </p:txBody>
      </p:sp>
      <p:sp>
        <p:nvSpPr>
          <p:cNvPr id="174" name="Google Shape;174;p11"/>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175" name="Google Shape;175;p11" descr="Everything you need to know about Neural Networks and Backpropagation —  Machine Learning Easy and Fun | by Gavril Ognjanovski | Towards Data Science"/>
          <p:cNvPicPr preferRelativeResize="0"/>
          <p:nvPr/>
        </p:nvPicPr>
        <p:blipFill rotWithShape="1">
          <a:blip r:embed="rId3">
            <a:alphaModFix/>
          </a:blip>
          <a:srcRect/>
          <a:stretch/>
        </p:blipFill>
        <p:spPr>
          <a:xfrm>
            <a:off x="4759802" y="1451112"/>
            <a:ext cx="6917266" cy="452423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8FD7-C79E-57AE-C645-229D7B28EC5C}"/>
              </a:ext>
            </a:extLst>
          </p:cNvPr>
          <p:cNvSpPr>
            <a:spLocks noGrp="1"/>
          </p:cNvSpPr>
          <p:nvPr>
            <p:ph type="title"/>
          </p:nvPr>
        </p:nvSpPr>
        <p:spPr/>
        <p:txBody>
          <a:bodyPr/>
          <a:lstStyle/>
          <a:p>
            <a:r>
              <a:rPr lang="en-US" dirty="0"/>
              <a:t>Weights Represented as Matrices</a:t>
            </a:r>
          </a:p>
        </p:txBody>
      </p:sp>
      <p:sp>
        <p:nvSpPr>
          <p:cNvPr id="3" name="Text Placeholder 2">
            <a:extLst>
              <a:ext uri="{FF2B5EF4-FFF2-40B4-BE49-F238E27FC236}">
                <a16:creationId xmlns:a16="http://schemas.microsoft.com/office/drawing/2014/main" id="{73426D61-15DA-614E-C944-8E1B6A94C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DC6D52-38F6-8577-7C43-9DC27FFCD5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6" name="Picture 5">
            <a:extLst>
              <a:ext uri="{FF2B5EF4-FFF2-40B4-BE49-F238E27FC236}">
                <a16:creationId xmlns:a16="http://schemas.microsoft.com/office/drawing/2014/main" id="{DC8EC963-14FA-5677-EC2C-D98C0477CC57}"/>
              </a:ext>
            </a:extLst>
          </p:cNvPr>
          <p:cNvPicPr>
            <a:picLocks noChangeAspect="1"/>
          </p:cNvPicPr>
          <p:nvPr/>
        </p:nvPicPr>
        <p:blipFill>
          <a:blip r:embed="rId2"/>
          <a:stretch>
            <a:fillRect/>
          </a:stretch>
        </p:blipFill>
        <p:spPr>
          <a:xfrm>
            <a:off x="502259" y="1331997"/>
            <a:ext cx="10840007" cy="4534133"/>
          </a:xfrm>
          <a:prstGeom prst="rect">
            <a:avLst/>
          </a:prstGeom>
        </p:spPr>
      </p:pic>
      <p:sp>
        <p:nvSpPr>
          <p:cNvPr id="8" name="TextBox 7">
            <a:extLst>
              <a:ext uri="{FF2B5EF4-FFF2-40B4-BE49-F238E27FC236}">
                <a16:creationId xmlns:a16="http://schemas.microsoft.com/office/drawing/2014/main" id="{BFF7ADB0-EF1C-0AAE-DF1C-E021374DBD78}"/>
              </a:ext>
            </a:extLst>
          </p:cNvPr>
          <p:cNvSpPr txBox="1"/>
          <p:nvPr/>
        </p:nvSpPr>
        <p:spPr>
          <a:xfrm>
            <a:off x="502259" y="6174133"/>
            <a:ext cx="6094476" cy="523220"/>
          </a:xfrm>
          <a:prstGeom prst="rect">
            <a:avLst/>
          </a:prstGeom>
          <a:noFill/>
        </p:spPr>
        <p:txBody>
          <a:bodyPr wrap="square">
            <a:spAutoFit/>
          </a:bodyPr>
          <a:lstStyle/>
          <a:p>
            <a:r>
              <a:rPr lang="en-US" dirty="0"/>
              <a:t>https://medium.com/@funcry/using-matrix-to-represent-fully-connected-layer-and-its-gradient-35604d99d138</a:t>
            </a:r>
          </a:p>
        </p:txBody>
      </p:sp>
    </p:spTree>
    <p:extLst>
      <p:ext uri="{BB962C8B-B14F-4D97-AF65-F5344CB8AC3E}">
        <p14:creationId xmlns:p14="http://schemas.microsoft.com/office/powerpoint/2010/main" val="2924936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ACTIVATION FUNCTIONS</a:t>
            </a:r>
            <a:endParaRPr/>
          </a:p>
        </p:txBody>
      </p:sp>
      <p:sp>
        <p:nvSpPr>
          <p:cNvPr id="195" name="Google Shape;195;p1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196" name="Google Shape;196;p13"/>
          <p:cNvPicPr preferRelativeResize="0"/>
          <p:nvPr/>
        </p:nvPicPr>
        <p:blipFill rotWithShape="1">
          <a:blip r:embed="rId3">
            <a:alphaModFix/>
          </a:blip>
          <a:srcRect l="3587" t="14482" r="4767"/>
          <a:stretch/>
        </p:blipFill>
        <p:spPr>
          <a:xfrm>
            <a:off x="617266" y="1762820"/>
            <a:ext cx="9941034" cy="46610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TRAINING PROCESS</a:t>
            </a:r>
            <a:endParaRPr/>
          </a:p>
        </p:txBody>
      </p:sp>
      <p:sp>
        <p:nvSpPr>
          <p:cNvPr id="255" name="Google Shape;255;p18"/>
          <p:cNvSpPr txBox="1">
            <a:spLocks noGrp="1"/>
          </p:cNvSpPr>
          <p:nvPr>
            <p:ph type="body" idx="1"/>
          </p:nvPr>
        </p:nvSpPr>
        <p:spPr>
          <a:xfrm>
            <a:off x="581193" y="1451113"/>
            <a:ext cx="4956008" cy="4835387"/>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lnSpc>
                <a:spcPct val="110000"/>
              </a:lnSpc>
              <a:spcBef>
                <a:spcPts val="0"/>
              </a:spcBef>
              <a:spcAft>
                <a:spcPts val="0"/>
              </a:spcAft>
              <a:buSzPct val="91999"/>
              <a:buNone/>
            </a:pPr>
            <a:r>
              <a:rPr lang="en-US" sz="2000">
                <a:solidFill>
                  <a:srgbClr val="0E0E0E"/>
                </a:solidFill>
                <a:latin typeface="Arial"/>
                <a:ea typeface="Arial"/>
                <a:cs typeface="Arial"/>
                <a:sym typeface="Arial"/>
              </a:rPr>
              <a:t>1. Forward propagate the input.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2. Calculate the loss.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3. Backpropagate the error to update weights and biases.</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4. Repeat for multiple epochs until loss below threshold.</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Weights and biases are updated to minimize a cost function using an optimization process (e.g., gradient descent)</a:t>
            </a:r>
            <a:endParaRPr/>
          </a:p>
          <a:p>
            <a:pPr marL="0" lvl="0" indent="0" algn="l" rtl="0">
              <a:lnSpc>
                <a:spcPct val="110000"/>
              </a:lnSpc>
              <a:spcBef>
                <a:spcPts val="1500"/>
              </a:spcBef>
              <a:spcAft>
                <a:spcPts val="0"/>
              </a:spcAft>
              <a:buSzPct val="91999"/>
              <a:buNone/>
            </a:pPr>
            <a:r>
              <a:rPr lang="en-US" sz="2000">
                <a:solidFill>
                  <a:srgbClr val="0E0E0E"/>
                </a:solidFill>
                <a:latin typeface="Arial"/>
                <a:ea typeface="Arial"/>
                <a:cs typeface="Arial"/>
                <a:sym typeface="Arial"/>
              </a:rPr>
              <a:t>Gradient descent can be visualized as finding the most direct path to the bottom of a canyon (see figure)</a:t>
            </a:r>
            <a:endParaRPr/>
          </a:p>
          <a:p>
            <a:pPr marL="306000" lvl="0" indent="-197923" algn="l" rtl="0">
              <a:lnSpc>
                <a:spcPct val="110000"/>
              </a:lnSpc>
              <a:spcBef>
                <a:spcPts val="970"/>
              </a:spcBef>
              <a:spcAft>
                <a:spcPts val="0"/>
              </a:spcAft>
              <a:buSzPct val="91999"/>
              <a:buNone/>
            </a:pPr>
            <a:endParaRPr sz="2000"/>
          </a:p>
        </p:txBody>
      </p:sp>
      <p:sp>
        <p:nvSpPr>
          <p:cNvPr id="256" name="Google Shape;256;p1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57" name="Google Shape;257;p18" descr="Illustration of the path followed by the gradient descent method to... |  Download Scientific Diagram"/>
          <p:cNvPicPr preferRelativeResize="0"/>
          <p:nvPr/>
        </p:nvPicPr>
        <p:blipFill rotWithShape="1">
          <a:blip r:embed="rId3">
            <a:alphaModFix/>
          </a:blip>
          <a:srcRect l="7659" r="6502"/>
          <a:stretch/>
        </p:blipFill>
        <p:spPr>
          <a:xfrm>
            <a:off x="5636196" y="1451113"/>
            <a:ext cx="5974612" cy="389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500"/>
                                        <p:tgtEl>
                                          <p:spTgt spid="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Effect transition="in" filter="fade">
                                      <p:cBhvr>
                                        <p:cTn id="17" dur="500"/>
                                        <p:tgtEl>
                                          <p:spTgt spid="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3" end="3"/>
                                            </p:txEl>
                                          </p:spTgt>
                                        </p:tgtEl>
                                        <p:attrNameLst>
                                          <p:attrName>style.visibility</p:attrName>
                                        </p:attrNameLst>
                                      </p:cBhvr>
                                      <p:to>
                                        <p:strVal val="visible"/>
                                      </p:to>
                                    </p:set>
                                    <p:animEffect transition="in" filter="fade">
                                      <p:cBhvr>
                                        <p:cTn id="22" dur="500"/>
                                        <p:tgtEl>
                                          <p:spTgt spid="2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5">
                                            <p:txEl>
                                              <p:pRg st="4" end="4"/>
                                            </p:txEl>
                                          </p:spTgt>
                                        </p:tgtEl>
                                        <p:attrNameLst>
                                          <p:attrName>style.visibility</p:attrName>
                                        </p:attrNameLst>
                                      </p:cBhvr>
                                      <p:to>
                                        <p:strVal val="visible"/>
                                      </p:to>
                                    </p:set>
                                    <p:animEffect transition="in" filter="fade">
                                      <p:cBhvr>
                                        <p:cTn id="27" dur="500"/>
                                        <p:tgtEl>
                                          <p:spTgt spid="2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5">
                                            <p:txEl>
                                              <p:pRg st="5" end="5"/>
                                            </p:txEl>
                                          </p:spTgt>
                                        </p:tgtEl>
                                        <p:attrNameLst>
                                          <p:attrName>style.visibility</p:attrName>
                                        </p:attrNameLst>
                                      </p:cBhvr>
                                      <p:to>
                                        <p:strVal val="visible"/>
                                      </p:to>
                                    </p:set>
                                    <p:animEffect transition="in" filter="fade">
                                      <p:cBhvr>
                                        <p:cTn id="32" dur="500"/>
                                        <p:tgtEl>
                                          <p:spTgt spid="2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5">
                                            <p:txEl>
                                              <p:pRg st="6" end="6"/>
                                            </p:txEl>
                                          </p:spTgt>
                                        </p:tgtEl>
                                        <p:attrNameLst>
                                          <p:attrName>style.visibility</p:attrName>
                                        </p:attrNameLst>
                                      </p:cBhvr>
                                      <p:to>
                                        <p:strVal val="visible"/>
                                      </p:to>
                                    </p:set>
                                    <p:animEffect transition="in" filter="fade">
                                      <p:cBhvr>
                                        <p:cTn id="37" dur="500"/>
                                        <p:tgtEl>
                                          <p:spTgt spid="2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FORWARD PROPAGATION</a:t>
            </a:r>
            <a:endParaRPr/>
          </a:p>
        </p:txBody>
      </p:sp>
      <p:sp>
        <p:nvSpPr>
          <p:cNvPr id="264" name="Google Shape;264;p19"/>
          <p:cNvSpPr txBox="1">
            <a:spLocks noGrp="1"/>
          </p:cNvSpPr>
          <p:nvPr>
            <p:ph type="body" idx="1"/>
          </p:nvPr>
        </p:nvSpPr>
        <p:spPr>
          <a:xfrm>
            <a:off x="581193" y="1451113"/>
            <a:ext cx="3725764" cy="452423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656"/>
              <a:buNone/>
            </a:pPr>
            <a:r>
              <a:rPr lang="en-US" sz="1800">
                <a:solidFill>
                  <a:srgbClr val="0E0E0E"/>
                </a:solidFill>
                <a:latin typeface="Arial"/>
                <a:ea typeface="Arial"/>
                <a:cs typeface="Arial"/>
                <a:sym typeface="Arial"/>
              </a:rPr>
              <a:t>The process of passing input data through the network to compute the output.</a:t>
            </a:r>
            <a:endParaRPr sz="1800">
              <a:solidFill>
                <a:srgbClr val="0E0E0E"/>
              </a:solidFill>
              <a:latin typeface="Arial"/>
              <a:ea typeface="Arial"/>
              <a:cs typeface="Arial"/>
              <a:sym typeface="Arial"/>
            </a:endParaRPr>
          </a:p>
          <a:p>
            <a:pPr marL="0" lvl="0" indent="0" algn="l" rtl="0">
              <a:lnSpc>
                <a:spcPct val="110000"/>
              </a:lnSpc>
              <a:spcBef>
                <a:spcPts val="960"/>
              </a:spcBef>
              <a:spcAft>
                <a:spcPts val="0"/>
              </a:spcAft>
              <a:buSzPts val="1656"/>
              <a:buNone/>
            </a:pPr>
            <a:r>
              <a:rPr lang="en-US" sz="1800" b="1">
                <a:solidFill>
                  <a:srgbClr val="0E0E0E"/>
                </a:solidFill>
                <a:latin typeface="Arial"/>
                <a:ea typeface="Arial"/>
                <a:cs typeface="Arial"/>
                <a:sym typeface="Arial"/>
              </a:rPr>
              <a:t>Steps:</a:t>
            </a:r>
            <a:endParaRPr sz="1800">
              <a:solidFill>
                <a:srgbClr val="0E0E0E"/>
              </a:solidFill>
              <a:latin typeface="Arial"/>
              <a:ea typeface="Arial"/>
              <a:cs typeface="Arial"/>
              <a:sym typeface="Arial"/>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1. Multiply inputs with weights and add biases.</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2. Apply activation functions at each neuron.</a:t>
            </a:r>
            <a:endParaRPr/>
          </a:p>
          <a:p>
            <a:pPr marL="324000" lvl="1" indent="0" algn="l" rtl="0">
              <a:spcBef>
                <a:spcPts val="1500"/>
              </a:spcBef>
              <a:spcAft>
                <a:spcPts val="0"/>
              </a:spcAft>
              <a:buSzPts val="1656"/>
              <a:buNone/>
            </a:pPr>
            <a:r>
              <a:rPr lang="en-US" sz="1800">
                <a:solidFill>
                  <a:srgbClr val="0E0E0E"/>
                </a:solidFill>
                <a:latin typeface="Arial"/>
                <a:ea typeface="Arial"/>
                <a:cs typeface="Arial"/>
                <a:sym typeface="Arial"/>
              </a:rPr>
              <a:t>3. Pass the outputs to the next layer.</a:t>
            </a:r>
            <a:endParaRPr/>
          </a:p>
          <a:p>
            <a:pPr marL="306000" lvl="0" indent="-206686" algn="l" rtl="0">
              <a:lnSpc>
                <a:spcPct val="110000"/>
              </a:lnSpc>
              <a:spcBef>
                <a:spcPts val="940"/>
              </a:spcBef>
              <a:spcAft>
                <a:spcPts val="0"/>
              </a:spcAft>
              <a:buSzPts val="1564"/>
              <a:buNone/>
            </a:pPr>
            <a:endParaRPr/>
          </a:p>
        </p:txBody>
      </p:sp>
      <p:sp>
        <p:nvSpPr>
          <p:cNvPr id="265" name="Google Shape;265;p19"/>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66" name="Google Shape;266;p19"/>
          <p:cNvPicPr preferRelativeResize="0"/>
          <p:nvPr/>
        </p:nvPicPr>
        <p:blipFill rotWithShape="1">
          <a:blip r:embed="rId3">
            <a:alphaModFix/>
          </a:blip>
          <a:srcRect/>
          <a:stretch/>
        </p:blipFill>
        <p:spPr>
          <a:xfrm>
            <a:off x="4419600" y="1451113"/>
            <a:ext cx="7772400" cy="35530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BACKPROPAGATION</a:t>
            </a:r>
            <a:endParaRPr/>
          </a:p>
        </p:txBody>
      </p:sp>
      <p:sp>
        <p:nvSpPr>
          <p:cNvPr id="273" name="Google Shape;273;p20"/>
          <p:cNvSpPr txBox="1">
            <a:spLocks noGrp="1"/>
          </p:cNvSpPr>
          <p:nvPr>
            <p:ph type="body" idx="1"/>
          </p:nvPr>
        </p:nvSpPr>
        <p:spPr>
          <a:xfrm>
            <a:off x="6226618" y="795130"/>
            <a:ext cx="5514808" cy="5628784"/>
          </a:xfrm>
          <a:prstGeom prst="rect">
            <a:avLst/>
          </a:prstGeom>
          <a:blipFill rotWithShape="1">
            <a:blip r:embed="rId3">
              <a:alphaModFix/>
            </a:blip>
            <a:stretch>
              <a:fillRect l="-688" r="-1148"/>
            </a:stretch>
          </a:blip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 </a:t>
            </a:r>
            <a:endParaRPr/>
          </a:p>
        </p:txBody>
      </p:sp>
      <p:sp>
        <p:nvSpPr>
          <p:cNvPr id="274" name="Google Shape;274;p2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75" name="Google Shape;275;p20"/>
          <p:cNvSpPr txBox="1"/>
          <p:nvPr/>
        </p:nvSpPr>
        <p:spPr>
          <a:xfrm>
            <a:off x="581192" y="1552900"/>
            <a:ext cx="5289521" cy="341627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Backpropagation trains neural networks by reducing the difference between predicted and actual outputs.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It works by calculating how much each weight and bias affects the error.</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Errors are sent backward through the network to update weights and biases.</a:t>
            </a:r>
          </a:p>
          <a:p>
            <a:pPr marR="0" lvl="0" algn="l" rtl="0">
              <a:spcBef>
                <a:spcPts val="0"/>
              </a:spcBef>
              <a:spcAft>
                <a:spcPts val="0"/>
              </a:spcAft>
              <a:buClr>
                <a:schemeClr val="accent1"/>
              </a:buClr>
              <a:buSzPts val="1800"/>
            </a:pPr>
            <a:endParaRPr lang="en-US" sz="1800" dirty="0">
              <a:solidFill>
                <a:srgbClr val="0E0E0E"/>
              </a:solidFill>
              <a:latin typeface="Libre Franklin"/>
              <a:ea typeface="Libre Franklin"/>
              <a:cs typeface="Libre Franklin"/>
              <a:sym typeface="Libre Franklin"/>
            </a:endParaRPr>
          </a:p>
          <a:p>
            <a:pPr marL="285750" marR="0" lvl="0" indent="-285750" algn="l" rtl="0">
              <a:spcBef>
                <a:spcPts val="0"/>
              </a:spcBef>
              <a:spcAft>
                <a:spcPts val="0"/>
              </a:spcAft>
              <a:buClr>
                <a:schemeClr val="accent1"/>
              </a:buClr>
              <a:buSzPts val="1800"/>
              <a:buFont typeface="Noto Sans Symbols"/>
              <a:buChar char="▪"/>
            </a:pPr>
            <a:r>
              <a:rPr lang="en-US" sz="1800" dirty="0">
                <a:solidFill>
                  <a:srgbClr val="0E0E0E"/>
                </a:solidFill>
                <a:latin typeface="Libre Franklin"/>
                <a:ea typeface="Libre Franklin"/>
                <a:cs typeface="Libre Franklin"/>
                <a:sym typeface="Libre Franklin"/>
              </a:rPr>
              <a:t>Uses the chain rule from calculus to compute gradients efficiently.</a:t>
            </a:r>
            <a:endParaRPr sz="1800" dirty="0">
              <a:solidFill>
                <a:srgbClr val="0E0E0E"/>
              </a:solidFill>
              <a:latin typeface="Libre Franklin"/>
              <a:ea typeface="Libre Franklin"/>
              <a:cs typeface="Libre Franklin"/>
              <a:sym typeface="Libre Frankli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PYTHON EXAMPLE</a:t>
            </a:r>
            <a:endParaRPr/>
          </a:p>
        </p:txBody>
      </p:sp>
      <p:sp>
        <p:nvSpPr>
          <p:cNvPr id="365" name="Google Shape;365;p23"/>
          <p:cNvSpPr txBox="1">
            <a:spLocks noGrp="1"/>
          </p:cNvSpPr>
          <p:nvPr>
            <p:ph type="body" idx="1"/>
          </p:nvPr>
        </p:nvSpPr>
        <p:spPr>
          <a:xfrm>
            <a:off x="581193" y="1451113"/>
            <a:ext cx="4931711" cy="4524237"/>
          </a:xfrm>
          <a:prstGeom prst="rect">
            <a:avLst/>
          </a:prstGeom>
          <a:noFill/>
          <a:ln>
            <a:noFill/>
          </a:ln>
        </p:spPr>
        <p:txBody>
          <a:bodyPr spcFirstLastPara="1" wrap="square" lIns="91425" tIns="45700" rIns="91425" bIns="45700" anchor="ctr" anchorCtr="0">
            <a:normAutofit/>
          </a:bodyPr>
          <a:lstStyle/>
          <a:p>
            <a:pPr marL="0" lvl="0" indent="0" algn="l" rtl="0">
              <a:lnSpc>
                <a:spcPct val="110000"/>
              </a:lnSpc>
              <a:spcBef>
                <a:spcPts val="0"/>
              </a:spcBef>
              <a:spcAft>
                <a:spcPts val="0"/>
              </a:spcAft>
              <a:buSzPts val="1564"/>
              <a:buNone/>
            </a:pPr>
            <a:r>
              <a:rPr lang="en-US" b="1" dirty="0">
                <a:solidFill>
                  <a:srgbClr val="0E0E0E"/>
                </a:solidFill>
                <a:latin typeface="Arial"/>
                <a:ea typeface="Arial"/>
                <a:cs typeface="Arial"/>
                <a:sym typeface="Arial"/>
              </a:rPr>
              <a:t>Explanation of Key Parameters</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hidden_layer_sizes</a:t>
            </a:r>
            <a:r>
              <a:rPr lang="en-US" dirty="0">
                <a:solidFill>
                  <a:srgbClr val="0E0E0E"/>
                </a:solidFill>
                <a:latin typeface="Arial"/>
                <a:ea typeface="Arial"/>
                <a:cs typeface="Arial"/>
                <a:sym typeface="Arial"/>
              </a:rPr>
              <a:t>: Tuple specifying the number of neurons in each hidden layer. In this case, two layers with 10 neurons each.</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activation: Activation function for the neurons.</a:t>
            </a:r>
            <a:endParaRPr dirty="0"/>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Options: 'identity', 'logistic', 'tanh', '</a:t>
            </a:r>
            <a:r>
              <a:rPr lang="en-US" dirty="0" err="1">
                <a:solidFill>
                  <a:srgbClr val="0E0E0E"/>
                </a:solidFill>
                <a:latin typeface="Arial"/>
                <a:ea typeface="Arial"/>
                <a:cs typeface="Arial"/>
                <a:sym typeface="Arial"/>
              </a:rPr>
              <a:t>relu</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a:solidFill>
                  <a:srgbClr val="0E0E0E"/>
                </a:solidFill>
                <a:latin typeface="Arial"/>
                <a:ea typeface="Arial"/>
                <a:cs typeface="Arial"/>
                <a:sym typeface="Arial"/>
              </a:rPr>
              <a:t>solver: Optimization algorithm.</a:t>
            </a:r>
            <a:endParaRPr dirty="0"/>
          </a:p>
          <a:p>
            <a:pPr marL="763200" lvl="1" indent="-306000">
              <a:lnSpc>
                <a:spcPct val="110000"/>
              </a:lnSpc>
              <a:spcBef>
                <a:spcPts val="1500"/>
              </a:spcBef>
              <a:buSzPts val="1564"/>
            </a:pPr>
            <a:r>
              <a:rPr lang="en-US" dirty="0">
                <a:solidFill>
                  <a:srgbClr val="0E0E0E"/>
                </a:solidFill>
                <a:latin typeface="Arial"/>
                <a:ea typeface="Arial"/>
                <a:cs typeface="Arial"/>
                <a:sym typeface="Arial"/>
              </a:rPr>
              <a:t>Options: '</a:t>
            </a:r>
            <a:r>
              <a:rPr lang="en-US" dirty="0" err="1">
                <a:solidFill>
                  <a:srgbClr val="0E0E0E"/>
                </a:solidFill>
                <a:latin typeface="Arial"/>
                <a:ea typeface="Arial"/>
                <a:cs typeface="Arial"/>
                <a:sym typeface="Arial"/>
              </a:rPr>
              <a:t>lbfgs</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sgd</a:t>
            </a:r>
            <a:r>
              <a:rPr lang="en-US" dirty="0">
                <a:solidFill>
                  <a:srgbClr val="0E0E0E"/>
                </a:solidFill>
                <a:latin typeface="Arial"/>
                <a:ea typeface="Arial"/>
                <a:cs typeface="Arial"/>
                <a:sym typeface="Arial"/>
              </a:rPr>
              <a:t>', '</a:t>
            </a:r>
            <a:r>
              <a:rPr lang="en-US" dirty="0" err="1">
                <a:solidFill>
                  <a:srgbClr val="0E0E0E"/>
                </a:solidFill>
                <a:latin typeface="Arial"/>
                <a:ea typeface="Arial"/>
                <a:cs typeface="Arial"/>
                <a:sym typeface="Arial"/>
              </a:rPr>
              <a:t>adam</a:t>
            </a:r>
            <a:r>
              <a:rPr lang="en-US" dirty="0">
                <a:solidFill>
                  <a:srgbClr val="0E0E0E"/>
                </a:solidFill>
                <a:latin typeface="Arial"/>
                <a:ea typeface="Arial"/>
                <a:cs typeface="Arial"/>
                <a:sym typeface="Arial"/>
              </a:rPr>
              <a:t>'.</a:t>
            </a:r>
            <a:endParaRPr dirty="0">
              <a:solidFill>
                <a:srgbClr val="0E0E0E"/>
              </a:solidFill>
              <a:latin typeface="Arial"/>
              <a:ea typeface="Arial"/>
              <a:cs typeface="Arial"/>
              <a:sym typeface="Arial"/>
            </a:endParaRPr>
          </a:p>
          <a:p>
            <a:pPr marL="306000" lvl="0" indent="-306000" algn="l" rtl="0">
              <a:lnSpc>
                <a:spcPct val="110000"/>
              </a:lnSpc>
              <a:spcBef>
                <a:spcPts val="1500"/>
              </a:spcBef>
              <a:spcAft>
                <a:spcPts val="0"/>
              </a:spcAft>
              <a:buSzPts val="1564"/>
              <a:buChar char="◼"/>
            </a:pPr>
            <a:r>
              <a:rPr lang="en-US" dirty="0" err="1">
                <a:solidFill>
                  <a:srgbClr val="0E0E0E"/>
                </a:solidFill>
                <a:latin typeface="Arial"/>
                <a:ea typeface="Arial"/>
                <a:cs typeface="Arial"/>
                <a:sym typeface="Arial"/>
              </a:rPr>
              <a:t>max_iter</a:t>
            </a:r>
            <a:r>
              <a:rPr lang="en-US" dirty="0">
                <a:solidFill>
                  <a:srgbClr val="0E0E0E"/>
                </a:solidFill>
                <a:latin typeface="Arial"/>
                <a:ea typeface="Arial"/>
                <a:cs typeface="Arial"/>
                <a:sym typeface="Arial"/>
              </a:rPr>
              <a:t>: Maximum number of iterations for training.</a:t>
            </a:r>
            <a:endParaRPr dirty="0"/>
          </a:p>
          <a:p>
            <a:pPr marL="306000" lvl="0" indent="-206686" algn="l" rtl="0">
              <a:lnSpc>
                <a:spcPct val="110000"/>
              </a:lnSpc>
              <a:spcBef>
                <a:spcPts val="940"/>
              </a:spcBef>
              <a:spcAft>
                <a:spcPts val="0"/>
              </a:spcAft>
              <a:buSzPts val="1564"/>
              <a:buNone/>
            </a:pPr>
            <a:endParaRPr dirty="0"/>
          </a:p>
        </p:txBody>
      </p:sp>
      <p:sp>
        <p:nvSpPr>
          <p:cNvPr id="366" name="Google Shape;366;p23"/>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367" name="Google Shape;367;p23"/>
          <p:cNvPicPr preferRelativeResize="0"/>
          <p:nvPr/>
        </p:nvPicPr>
        <p:blipFill rotWithShape="1">
          <a:blip r:embed="rId3">
            <a:alphaModFix/>
          </a:blip>
          <a:srcRect/>
          <a:stretch/>
        </p:blipFill>
        <p:spPr>
          <a:xfrm>
            <a:off x="5683824" y="1073425"/>
            <a:ext cx="5926983" cy="4224045"/>
          </a:xfrm>
          <a:prstGeom prst="rect">
            <a:avLst/>
          </a:prstGeom>
          <a:noFill/>
          <a:ln>
            <a:noFill/>
          </a:ln>
        </p:spPr>
      </p:pic>
      <p:sp>
        <p:nvSpPr>
          <p:cNvPr id="368" name="Google Shape;368;p23"/>
          <p:cNvSpPr txBox="1"/>
          <p:nvPr/>
        </p:nvSpPr>
        <p:spPr>
          <a:xfrm>
            <a:off x="583098" y="5890726"/>
            <a:ext cx="99752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Libre Franklin"/>
                <a:ea typeface="Libre Franklin"/>
                <a:cs typeface="Libre Franklin"/>
                <a:sym typeface="Libre Franklin"/>
              </a:rPr>
              <a:t>https://colab.research.google.com/drive/18zuW6teHF4of6dtXNiVG7eoshursaifN?usp=sharing</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FROM NATURE</a:t>
            </a:r>
            <a:endParaRPr/>
          </a:p>
        </p:txBody>
      </p:sp>
      <p:sp>
        <p:nvSpPr>
          <p:cNvPr id="108" name="Google Shape;108;p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109" name="Google Shape;109;p5"/>
          <p:cNvPicPr preferRelativeResize="0"/>
          <p:nvPr/>
        </p:nvPicPr>
        <p:blipFill rotWithShape="1">
          <a:blip r:embed="rId3">
            <a:alphaModFix/>
          </a:blip>
          <a:srcRect/>
          <a:stretch/>
        </p:blipFill>
        <p:spPr>
          <a:xfrm>
            <a:off x="2146300" y="1260022"/>
            <a:ext cx="2209800" cy="2565400"/>
          </a:xfrm>
          <a:prstGeom prst="rect">
            <a:avLst/>
          </a:prstGeom>
          <a:noFill/>
          <a:ln>
            <a:noFill/>
          </a:ln>
        </p:spPr>
      </p:pic>
      <p:pic>
        <p:nvPicPr>
          <p:cNvPr id="110" name="Google Shape;110;p5"/>
          <p:cNvPicPr preferRelativeResize="0"/>
          <p:nvPr/>
        </p:nvPicPr>
        <p:blipFill rotWithShape="1">
          <a:blip r:embed="rId4">
            <a:alphaModFix/>
          </a:blip>
          <a:srcRect/>
          <a:stretch/>
        </p:blipFill>
        <p:spPr>
          <a:xfrm>
            <a:off x="4692650" y="1221922"/>
            <a:ext cx="2806700" cy="2616200"/>
          </a:xfrm>
          <a:prstGeom prst="rect">
            <a:avLst/>
          </a:prstGeom>
          <a:noFill/>
          <a:ln>
            <a:noFill/>
          </a:ln>
        </p:spPr>
      </p:pic>
      <p:pic>
        <p:nvPicPr>
          <p:cNvPr id="111" name="Google Shape;111;p5"/>
          <p:cNvPicPr preferRelativeResize="0"/>
          <p:nvPr/>
        </p:nvPicPr>
        <p:blipFill rotWithShape="1">
          <a:blip r:embed="rId5">
            <a:alphaModFix/>
          </a:blip>
          <a:srcRect/>
          <a:stretch/>
        </p:blipFill>
        <p:spPr>
          <a:xfrm>
            <a:off x="7814305" y="4057650"/>
            <a:ext cx="2082800" cy="2476500"/>
          </a:xfrm>
          <a:prstGeom prst="rect">
            <a:avLst/>
          </a:prstGeom>
          <a:noFill/>
          <a:ln>
            <a:noFill/>
          </a:ln>
        </p:spPr>
      </p:pic>
      <p:pic>
        <p:nvPicPr>
          <p:cNvPr id="112" name="Google Shape;112;p5"/>
          <p:cNvPicPr preferRelativeResize="0"/>
          <p:nvPr/>
        </p:nvPicPr>
        <p:blipFill rotWithShape="1">
          <a:blip r:embed="rId6">
            <a:alphaModFix/>
          </a:blip>
          <a:srcRect/>
          <a:stretch/>
        </p:blipFill>
        <p:spPr>
          <a:xfrm>
            <a:off x="2298700" y="4038600"/>
            <a:ext cx="2006600" cy="2451100"/>
          </a:xfrm>
          <a:prstGeom prst="rect">
            <a:avLst/>
          </a:prstGeom>
          <a:noFill/>
          <a:ln>
            <a:noFill/>
          </a:ln>
        </p:spPr>
      </p:pic>
      <p:pic>
        <p:nvPicPr>
          <p:cNvPr id="113" name="Google Shape;113;p5"/>
          <p:cNvPicPr preferRelativeResize="0"/>
          <p:nvPr/>
        </p:nvPicPr>
        <p:blipFill rotWithShape="1">
          <a:blip r:embed="rId7">
            <a:alphaModFix/>
          </a:blip>
          <a:srcRect/>
          <a:stretch/>
        </p:blipFill>
        <p:spPr>
          <a:xfrm>
            <a:off x="4848058" y="4076700"/>
            <a:ext cx="2006600" cy="2438400"/>
          </a:xfrm>
          <a:prstGeom prst="rect">
            <a:avLst/>
          </a:prstGeom>
          <a:noFill/>
          <a:ln>
            <a:noFill/>
          </a:ln>
        </p:spPr>
      </p:pic>
      <p:pic>
        <p:nvPicPr>
          <p:cNvPr id="114" name="Google Shape;114;p5"/>
          <p:cNvPicPr preferRelativeResize="0"/>
          <p:nvPr/>
        </p:nvPicPr>
        <p:blipFill rotWithShape="1">
          <a:blip r:embed="rId8">
            <a:alphaModFix/>
          </a:blip>
          <a:srcRect/>
          <a:stretch/>
        </p:blipFill>
        <p:spPr>
          <a:xfrm>
            <a:off x="7814305" y="1341230"/>
            <a:ext cx="2019300" cy="248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fade">
                                      <p:cBhvr>
                                        <p:cTn id="17" dur="500"/>
                                        <p:tgtEl>
                                          <p:spTgt spid="1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8CE1-73E7-8D18-08EF-174151A611BA}"/>
              </a:ext>
            </a:extLst>
          </p:cNvPr>
          <p:cNvSpPr>
            <a:spLocks noGrp="1"/>
          </p:cNvSpPr>
          <p:nvPr>
            <p:ph type="title"/>
          </p:nvPr>
        </p:nvSpPr>
        <p:spPr/>
        <p:txBody>
          <a:bodyPr/>
          <a:lstStyle/>
          <a:p>
            <a:r>
              <a:rPr lang="en-US" dirty="0"/>
              <a:t>Scikit Learn Optimizers (MLP)</a:t>
            </a:r>
          </a:p>
        </p:txBody>
      </p:sp>
      <p:sp>
        <p:nvSpPr>
          <p:cNvPr id="4" name="Slide Number Placeholder 3">
            <a:extLst>
              <a:ext uri="{FF2B5EF4-FFF2-40B4-BE49-F238E27FC236}">
                <a16:creationId xmlns:a16="http://schemas.microsoft.com/office/drawing/2014/main" id="{77A7A0C0-AA79-992C-113E-54C5621C07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r>
                                      <a:rPr lang="pl-PL" sz="1400" i="1" dirty="0" smtClean="0">
                                        <a:latin typeface="Cambria Math" panose="02040503050406030204" pitchFamily="18" charset="0"/>
                                      </a:rPr>
                                      <m:t>+</m:t>
                                    </m:r>
                                    <m:r>
                                      <a:rPr lang="pl-PL" sz="1400" i="1" dirty="0" smtClean="0">
                                        <a:latin typeface="Cambria Math" panose="02040503050406030204" pitchFamily="18" charset="0"/>
                                      </a:rPr>
                                      <m:t>1</m:t>
                                    </m:r>
                                  </m:sub>
                                </m:sSub>
                                <m:r>
                                  <a:rPr lang="pl-PL" sz="1400" i="1" dirty="0" smtClean="0">
                                    <a:latin typeface="Cambria Math" panose="02040503050406030204" pitchFamily="18" charset="0"/>
                                  </a:rPr>
                                  <m:t>=</m:t>
                                </m:r>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r>
                                  <a:rPr lang="pl-PL" sz="1400" i="1" dirty="0" smtClean="0">
                                    <a:latin typeface="Cambria Math" panose="02040503050406030204" pitchFamily="18" charset="0"/>
                                  </a:rPr>
                                  <m:t>−</m:t>
                                </m:r>
                                <m:r>
                                  <a:rPr lang="pl-PL" sz="1400" i="1" dirty="0" smtClean="0">
                                    <a:latin typeface="Cambria Math" panose="02040503050406030204" pitchFamily="18" charset="0"/>
                                  </a:rPr>
                                  <m:t>𝛼</m:t>
                                </m:r>
                                <m:r>
                                  <m:rPr>
                                    <m:sty m:val="p"/>
                                  </m:rPr>
                                  <a:rPr lang="pl-PL" sz="1400" i="0" dirty="0" smtClean="0">
                                    <a:latin typeface="Cambria Math" panose="02040503050406030204" pitchFamily="18" charset="0"/>
                                  </a:rPr>
                                  <m:t>∇</m:t>
                                </m:r>
                                <m:r>
                                  <a:rPr lang="pl-PL" sz="1400" i="1" dirty="0" smtClean="0">
                                    <a:latin typeface="Cambria Math" panose="02040503050406030204" pitchFamily="18" charset="0"/>
                                  </a:rPr>
                                  <m:t>𝑓</m:t>
                                </m:r>
                                <m:d>
                                  <m:dPr>
                                    <m:ctrlPr>
                                      <a:rPr lang="pl-PL" sz="1400" i="1" dirty="0" smtClean="0">
                                        <a:latin typeface="Cambria Math" panose="02040503050406030204" pitchFamily="18" charset="0"/>
                                      </a:rPr>
                                    </m:ctrlPr>
                                  </m:dPr>
                                  <m:e>
                                    <m:sSub>
                                      <m:sSubPr>
                                        <m:ctrlPr>
                                          <a:rPr lang="pl-PL" sz="1400" i="1" dirty="0" smtClean="0">
                                            <a:latin typeface="Cambria Math" panose="02040503050406030204" pitchFamily="18" charset="0"/>
                                          </a:rPr>
                                        </m:ctrlPr>
                                      </m:sSubPr>
                                      <m:e>
                                        <m:r>
                                          <a:rPr lang="pl-PL" sz="1400" i="1" dirty="0" smtClean="0">
                                            <a:latin typeface="Cambria Math" panose="02040503050406030204" pitchFamily="18" charset="0"/>
                                          </a:rPr>
                                          <m:t>𝑤</m:t>
                                        </m:r>
                                      </m:e>
                                      <m:sub>
                                        <m:r>
                                          <a:rPr lang="pl-PL" sz="1400" i="1" dirty="0" smtClean="0">
                                            <a:latin typeface="Cambria Math" panose="02040503050406030204" pitchFamily="18" charset="0"/>
                                          </a:rPr>
                                          <m:t>𝑡</m:t>
                                        </m:r>
                                      </m:sub>
                                    </m:sSub>
                                  </m:e>
                                </m:d>
                              </m:oMath>
                            </m:oMathPara>
                          </a14:m>
                          <a:endParaRPr/>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𝑤</m:t>
                                    </m:r>
                                  </m:e>
                                  <m:sub>
                                    <m:r>
                                      <a:rPr lang="en-US" sz="1400" i="1" dirty="0">
                                        <a:latin typeface="Cambria Math" panose="02040503050406030204" pitchFamily="18" charset="0"/>
                                      </a:rPr>
                                      <m:t>𝑡</m:t>
                                    </m:r>
                                    <m:r>
                                      <a:rPr lang="en-US" sz="1400" i="1" dirty="0">
                                        <a:latin typeface="Cambria Math" panose="02040503050406030204" pitchFamily="18" charset="0"/>
                                      </a:rPr>
                                      <m:t>+</m:t>
                                    </m:r>
                                    <m:r>
                                      <a:rPr lang="en-US" sz="1400" i="1" dirty="0">
                                        <a:latin typeface="Cambria Math" panose="02040503050406030204" pitchFamily="18" charset="0"/>
                                      </a:rPr>
                                      <m:t>1</m:t>
                                    </m:r>
                                  </m:sub>
                                </m:sSub>
                                <m:r>
                                  <a:rPr lang="en-US" sz="1400" i="1" dirty="0">
                                    <a:latin typeface="Cambria Math" panose="02040503050406030204" pitchFamily="18" charset="0"/>
                                  </a:rPr>
                                  <m:t>=</m:t>
                                </m:r>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r>
                                  <a:rPr lang="en-US" sz="1400" i="1" dirty="0">
                                    <a:latin typeface="Cambria Math" panose="02040503050406030204" pitchFamily="18" charset="0"/>
                                  </a:rPr>
                                  <m:t>−</m:t>
                                </m:r>
                                <m:r>
                                  <a:rPr lang="en-US" sz="1400" i="1" dirty="0">
                                    <a:latin typeface="Cambria Math" panose="02040503050406030204" pitchFamily="18" charset="0"/>
                                  </a:rPr>
                                  <m:t>𝛼</m:t>
                                </m:r>
                                <m:sSubSup>
                                  <m:sSubSupPr>
                                    <m:ctrlPr>
                                      <a:rPr lang="en-US" sz="1400" i="1" dirty="0" err="1">
                                        <a:latin typeface="Cambria Math" panose="02040503050406030204" pitchFamily="18" charset="0"/>
                                      </a:rPr>
                                    </m:ctrlPr>
                                  </m:sSubSupPr>
                                  <m:e>
                                    <m:r>
                                      <a:rPr lang="en-US" sz="1400" i="1" dirty="0" err="1">
                                        <a:latin typeface="Cambria Math" panose="02040503050406030204" pitchFamily="18" charset="0"/>
                                      </a:rPr>
                                      <m:t>𝐻</m:t>
                                    </m:r>
                                  </m:e>
                                  <m:sub>
                                    <m:r>
                                      <a:rPr lang="en-US" sz="1400" i="1" dirty="0" err="1">
                                        <a:latin typeface="Cambria Math" panose="02040503050406030204" pitchFamily="18" charset="0"/>
                                      </a:rPr>
                                      <m:t>𝑡</m:t>
                                    </m:r>
                                  </m:sub>
                                  <m:sup>
                                    <m:r>
                                      <a:rPr lang="en-US" sz="1400" i="1" dirty="0">
                                        <a:latin typeface="Cambria Math" panose="02040503050406030204" pitchFamily="18" charset="0"/>
                                      </a:rPr>
                                      <m:t>−</m:t>
                                    </m:r>
                                    <m:r>
                                      <a:rPr lang="en-US" sz="1400" i="1" dirty="0">
                                        <a:latin typeface="Cambria Math" panose="02040503050406030204" pitchFamily="18" charset="0"/>
                                      </a:rPr>
                                      <m:t>1</m:t>
                                    </m:r>
                                  </m:sup>
                                </m:sSubSup>
                                <m:r>
                                  <m:rPr>
                                    <m:sty m:val="p"/>
                                  </m:rPr>
                                  <a:rPr lang="en-US" sz="1400" i="0" dirty="0">
                                    <a:latin typeface="Cambria Math" panose="02040503050406030204" pitchFamily="18" charset="0"/>
                                  </a:rPr>
                                  <m:t>∇</m:t>
                                </m:r>
                                <m:r>
                                  <a:rPr lang="en-US" sz="1400" i="1" dirty="0">
                                    <a:latin typeface="Cambria Math" panose="02040503050406030204" pitchFamily="18" charset="0"/>
                                  </a:rPr>
                                  <m:t>𝑓</m:t>
                                </m:r>
                                <m:d>
                                  <m:dPr>
                                    <m:ctrlPr>
                                      <a:rPr lang="en-US" sz="1400" i="1" dirty="0">
                                        <a:latin typeface="Cambria Math" panose="02040503050406030204" pitchFamily="18" charset="0"/>
                                      </a:rPr>
                                    </m:ctrlPr>
                                  </m:dPr>
                                  <m:e>
                                    <m:sSub>
                                      <m:sSubPr>
                                        <m:ctrlPr>
                                          <a:rPr lang="en-US" sz="1400" i="1" dirty="0" err="1">
                                            <a:latin typeface="Cambria Math" panose="02040503050406030204" pitchFamily="18" charset="0"/>
                                          </a:rPr>
                                        </m:ctrlPr>
                                      </m:sSubPr>
                                      <m:e>
                                        <m:r>
                                          <a:rPr lang="en-US" sz="1400" i="1" dirty="0" err="1">
                                            <a:latin typeface="Cambria Math" panose="02040503050406030204" pitchFamily="18" charset="0"/>
                                          </a:rPr>
                                          <m:t>𝑤</m:t>
                                        </m:r>
                                      </m:e>
                                      <m:sub>
                                        <m:r>
                                          <a:rPr lang="en-US" sz="1400" i="1" dirty="0" err="1">
                                            <a:latin typeface="Cambria Math" panose="02040503050406030204" pitchFamily="18" charset="0"/>
                                          </a:rPr>
                                          <m:t>𝑡</m:t>
                                        </m:r>
                                      </m:sub>
                                    </m:sSub>
                                  </m:e>
                                </m:d>
                              </m:oMath>
                            </m:oMathPara>
                          </a14:m>
                          <a:endParaRPr/>
                        </a:p>
                      </a:txBody>
                      <a:tcPr anchor="ctr">
                        <a:lnL>
                          <a:noFill/>
                        </a:lnL>
                        <a:lnR>
                          <a:noFill/>
                        </a:lnR>
                        <a:lnT>
                          <a:noFill/>
                        </a:lnT>
                        <a:lnB>
                          <a:noFill/>
                        </a:lnB>
                        <a:no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Choice>
        <mc:Fallback xmlns="">
          <p:graphicFrame>
            <p:nvGraphicFramePr>
              <p:cNvPr id="5" name="Table 4">
                <a:extLst>
                  <a:ext uri="{FF2B5EF4-FFF2-40B4-BE49-F238E27FC236}">
                    <a16:creationId xmlns:a16="http://schemas.microsoft.com/office/drawing/2014/main" id="{1427EECE-EFCC-4D8C-97B5-85A2E0C8F26C}"/>
                  </a:ext>
                </a:extLst>
              </p:cNvPr>
              <p:cNvGraphicFramePr>
                <a:graphicFrameLocks noGrp="1"/>
              </p:cNvGraphicFramePr>
              <p:nvPr>
                <p:extLst>
                  <p:ext uri="{D42A27DB-BD31-4B8C-83A1-F6EECF244321}">
                    <p14:modId xmlns:p14="http://schemas.microsoft.com/office/powerpoint/2010/main" val="3144019561"/>
                  </p:ext>
                </p:extLst>
              </p:nvPr>
            </p:nvGraphicFramePr>
            <p:xfrm>
              <a:off x="581192" y="1603548"/>
              <a:ext cx="11029948" cy="3169920"/>
            </p:xfrm>
            <a:graphic>
              <a:graphicData uri="http://schemas.openxmlformats.org/drawingml/2006/table">
                <a:tbl>
                  <a:tblPr/>
                  <a:tblGrid>
                    <a:gridCol w="2757487">
                      <a:extLst>
                        <a:ext uri="{9D8B030D-6E8A-4147-A177-3AD203B41FA5}">
                          <a16:colId xmlns:a16="http://schemas.microsoft.com/office/drawing/2014/main" val="1340246200"/>
                        </a:ext>
                      </a:extLst>
                    </a:gridCol>
                    <a:gridCol w="2757487">
                      <a:extLst>
                        <a:ext uri="{9D8B030D-6E8A-4147-A177-3AD203B41FA5}">
                          <a16:colId xmlns:a16="http://schemas.microsoft.com/office/drawing/2014/main" val="3922122398"/>
                        </a:ext>
                      </a:extLst>
                    </a:gridCol>
                    <a:gridCol w="2757487">
                      <a:extLst>
                        <a:ext uri="{9D8B030D-6E8A-4147-A177-3AD203B41FA5}">
                          <a16:colId xmlns:a16="http://schemas.microsoft.com/office/drawing/2014/main" val="2242658809"/>
                        </a:ext>
                      </a:extLst>
                    </a:gridCol>
                    <a:gridCol w="2757487">
                      <a:extLst>
                        <a:ext uri="{9D8B030D-6E8A-4147-A177-3AD203B41FA5}">
                          <a16:colId xmlns:a16="http://schemas.microsoft.com/office/drawing/2014/main" val="946497810"/>
                        </a:ext>
                      </a:extLst>
                    </a:gridCol>
                  </a:tblGrid>
                  <a:tr h="304800">
                    <a:tc>
                      <a:txBody>
                        <a:bodyPr/>
                        <a:lstStyle/>
                        <a:p>
                          <a:pPr>
                            <a:buNone/>
                          </a:pPr>
                          <a:r>
                            <a:rPr lang="en-US" sz="1400" b="1"/>
                            <a:t>Aspect</a:t>
                          </a:r>
                          <a:endParaRPr lang="en-US" sz="1400"/>
                        </a:p>
                      </a:txBody>
                      <a:tcPr anchor="ctr">
                        <a:lnL>
                          <a:noFill/>
                        </a:lnL>
                        <a:lnR>
                          <a:noFill/>
                        </a:lnR>
                        <a:lnT>
                          <a:noFill/>
                        </a:lnT>
                        <a:lnB>
                          <a:noFill/>
                        </a:lnB>
                        <a:noFill/>
                      </a:tcPr>
                    </a:tc>
                    <a:tc>
                      <a:txBody>
                        <a:bodyPr/>
                        <a:lstStyle/>
                        <a:p>
                          <a:pPr>
                            <a:buNone/>
                          </a:pPr>
                          <a:r>
                            <a:rPr lang="en-US" sz="1400" b="1"/>
                            <a:t>Gradient Descent (GD)</a:t>
                          </a:r>
                          <a:endParaRPr lang="en-US" sz="1400"/>
                        </a:p>
                      </a:txBody>
                      <a:tcPr anchor="ctr">
                        <a:lnL>
                          <a:noFill/>
                        </a:lnL>
                        <a:lnR>
                          <a:noFill/>
                        </a:lnR>
                        <a:lnT>
                          <a:noFill/>
                        </a:lnT>
                        <a:lnB>
                          <a:noFill/>
                        </a:lnB>
                        <a:noFill/>
                      </a:tcPr>
                    </a:tc>
                    <a:tc>
                      <a:txBody>
                        <a:bodyPr/>
                        <a:lstStyle/>
                        <a:p>
                          <a:pPr>
                            <a:buNone/>
                          </a:pPr>
                          <a:r>
                            <a:rPr lang="en-US" sz="1400" b="1"/>
                            <a:t>L-BFGS</a:t>
                          </a:r>
                          <a:endParaRPr lang="en-US" sz="1400"/>
                        </a:p>
                      </a:txBody>
                      <a:tcPr anchor="ctr">
                        <a:lnL>
                          <a:noFill/>
                        </a:lnL>
                        <a:lnR>
                          <a:noFill/>
                        </a:lnR>
                        <a:lnT>
                          <a:noFill/>
                        </a:lnT>
                        <a:lnB>
                          <a:noFill/>
                        </a:lnB>
                        <a:noFill/>
                      </a:tcPr>
                    </a:tc>
                    <a:tc>
                      <a:txBody>
                        <a:bodyPr/>
                        <a:lstStyle/>
                        <a:p>
                          <a:pPr>
                            <a:buNone/>
                          </a:pPr>
                          <a:r>
                            <a:rPr lang="en-US" sz="1400" b="1"/>
                            <a:t>Adam</a:t>
                          </a:r>
                          <a:endParaRPr lang="en-US" sz="1400"/>
                        </a:p>
                      </a:txBody>
                      <a:tcPr anchor="ctr">
                        <a:lnL>
                          <a:noFill/>
                        </a:lnL>
                        <a:lnR>
                          <a:noFill/>
                        </a:lnR>
                        <a:lnT>
                          <a:noFill/>
                        </a:lnT>
                        <a:lnB>
                          <a:noFill/>
                        </a:lnB>
                        <a:noFill/>
                      </a:tcPr>
                    </a:tc>
                    <a:extLst>
                      <a:ext uri="{0D108BD9-81ED-4DB2-BD59-A6C34878D82A}">
                        <a16:rowId xmlns:a16="http://schemas.microsoft.com/office/drawing/2014/main" val="1013632085"/>
                      </a:ext>
                    </a:extLst>
                  </a:tr>
                  <a:tr h="518160">
                    <a:tc>
                      <a:txBody>
                        <a:bodyPr/>
                        <a:lstStyle/>
                        <a:p>
                          <a:pPr>
                            <a:buNone/>
                          </a:pPr>
                          <a:r>
                            <a:rPr lang="en-US" sz="1400" b="1"/>
                            <a:t>Type</a:t>
                          </a:r>
                          <a:endParaRPr lang="en-US" sz="1400"/>
                        </a:p>
                      </a:txBody>
                      <a:tcPr anchor="ctr">
                        <a:lnL>
                          <a:noFill/>
                        </a:lnL>
                        <a:lnR>
                          <a:noFill/>
                        </a:lnR>
                        <a:lnT>
                          <a:noFill/>
                        </a:lnT>
                        <a:lnB>
                          <a:noFill/>
                        </a:lnB>
                        <a:noFill/>
                      </a:tcPr>
                    </a:tc>
                    <a:tc>
                      <a:txBody>
                        <a:bodyPr/>
                        <a:lstStyle/>
                        <a:p>
                          <a:pPr>
                            <a:buNone/>
                          </a:pPr>
                          <a:r>
                            <a:rPr lang="en-US" sz="1400"/>
                            <a:t>First-order (uses gradient only)</a:t>
                          </a:r>
                        </a:p>
                      </a:txBody>
                      <a:tcPr anchor="ctr">
                        <a:lnL>
                          <a:noFill/>
                        </a:lnL>
                        <a:lnR>
                          <a:noFill/>
                        </a:lnR>
                        <a:lnT>
                          <a:noFill/>
                        </a:lnT>
                        <a:lnB>
                          <a:noFill/>
                        </a:lnB>
                        <a:noFill/>
                      </a:tcPr>
                    </a:tc>
                    <a:tc>
                      <a:txBody>
                        <a:bodyPr/>
                        <a:lstStyle/>
                        <a:p>
                          <a:pPr>
                            <a:buNone/>
                          </a:pPr>
                          <a:r>
                            <a:rPr lang="en-US" sz="1400"/>
                            <a:t>Quasi-Newton (approximates 2nd order)</a:t>
                          </a:r>
                        </a:p>
                      </a:txBody>
                      <a:tcPr anchor="ctr">
                        <a:lnL>
                          <a:noFill/>
                        </a:lnL>
                        <a:lnR>
                          <a:noFill/>
                        </a:lnR>
                        <a:lnT>
                          <a:noFill/>
                        </a:lnT>
                        <a:lnB>
                          <a:noFill/>
                        </a:lnB>
                        <a:noFill/>
                      </a:tcPr>
                    </a:tc>
                    <a:tc>
                      <a:txBody>
                        <a:bodyPr/>
                        <a:lstStyle/>
                        <a:p>
                          <a:pPr>
                            <a:buNone/>
                          </a:pPr>
                          <a:r>
                            <a:rPr lang="en-US" sz="1400"/>
                            <a:t>Adaptive first-order</a:t>
                          </a:r>
                        </a:p>
                      </a:txBody>
                      <a:tcPr anchor="ctr">
                        <a:lnL>
                          <a:noFill/>
                        </a:lnL>
                        <a:lnR>
                          <a:noFill/>
                        </a:lnR>
                        <a:lnT>
                          <a:noFill/>
                        </a:lnT>
                        <a:lnB>
                          <a:noFill/>
                        </a:lnB>
                        <a:noFill/>
                      </a:tcPr>
                    </a:tc>
                    <a:extLst>
                      <a:ext uri="{0D108BD9-81ED-4DB2-BD59-A6C34878D82A}">
                        <a16:rowId xmlns:a16="http://schemas.microsoft.com/office/drawing/2014/main" val="4237578197"/>
                      </a:ext>
                    </a:extLst>
                  </a:tr>
                  <a:tr h="518160">
                    <a:tc>
                      <a:txBody>
                        <a:bodyPr/>
                        <a:lstStyle/>
                        <a:p>
                          <a:pPr>
                            <a:buNone/>
                          </a:pPr>
                          <a:r>
                            <a:rPr lang="en-US" sz="1400" b="1"/>
                            <a:t>Update Rule</a:t>
                          </a:r>
                          <a:endParaRPr lang="en-US" sz="140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221" t="-161176" r="-200221" b="-365882"/>
                          </a:stretch>
                        </a:blipFill>
                      </a:tcPr>
                    </a:tc>
                    <a:tc>
                      <a:txBody>
                        <a:bodyPr/>
                        <a:lstStyle/>
                        <a:p>
                          <a:endParaRPr lang="en-US"/>
                        </a:p>
                      </a:txBody>
                      <a:tcPr anchor="ctr">
                        <a:lnL>
                          <a:noFill/>
                        </a:lnL>
                        <a:lnR>
                          <a:noFill/>
                        </a:lnR>
                        <a:lnT>
                          <a:noFill/>
                        </a:lnT>
                        <a:lnB>
                          <a:noFill/>
                        </a:lnB>
                        <a:blipFill>
                          <a:blip r:embed="rId2"/>
                          <a:stretch>
                            <a:fillRect l="-199779" t="-161176" r="-99779" b="-365882"/>
                          </a:stretch>
                        </a:blipFill>
                      </a:tcPr>
                    </a:tc>
                    <a:tc>
                      <a:txBody>
                        <a:bodyPr/>
                        <a:lstStyle/>
                        <a:p>
                          <a:pPr>
                            <a:buNone/>
                          </a:pPr>
                          <a:r>
                            <a:rPr lang="en-US" sz="1400"/>
                            <a:t>Uses moving averages of grad &amp; grad²</a:t>
                          </a:r>
                        </a:p>
                      </a:txBody>
                      <a:tcPr anchor="ctr">
                        <a:lnL>
                          <a:noFill/>
                        </a:lnL>
                        <a:lnR>
                          <a:noFill/>
                        </a:lnR>
                        <a:lnT>
                          <a:noFill/>
                        </a:lnT>
                        <a:lnB>
                          <a:noFill/>
                        </a:lnB>
                        <a:noFill/>
                      </a:tcPr>
                    </a:tc>
                    <a:extLst>
                      <a:ext uri="{0D108BD9-81ED-4DB2-BD59-A6C34878D82A}">
                        <a16:rowId xmlns:a16="http://schemas.microsoft.com/office/drawing/2014/main" val="2750617574"/>
                      </a:ext>
                    </a:extLst>
                  </a:tr>
                  <a:tr h="304800">
                    <a:tc>
                      <a:txBody>
                        <a:bodyPr/>
                        <a:lstStyle/>
                        <a:p>
                          <a:pPr>
                            <a:buNone/>
                          </a:pPr>
                          <a:r>
                            <a:rPr lang="en-US" sz="1400" b="1"/>
                            <a:t>Batch Type</a:t>
                          </a:r>
                          <a:endParaRPr lang="en-US" sz="1400"/>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Full-batch</a:t>
                          </a:r>
                        </a:p>
                      </a:txBody>
                      <a:tcPr anchor="ctr">
                        <a:lnL>
                          <a:noFill/>
                        </a:lnL>
                        <a:lnR>
                          <a:noFill/>
                        </a:lnR>
                        <a:lnT>
                          <a:noFill/>
                        </a:lnT>
                        <a:lnB>
                          <a:noFill/>
                        </a:lnB>
                        <a:noFill/>
                      </a:tcPr>
                    </a:tc>
                    <a:tc>
                      <a:txBody>
                        <a:bodyPr/>
                        <a:lstStyle/>
                        <a:p>
                          <a:pPr>
                            <a:buNone/>
                          </a:pPr>
                          <a:r>
                            <a:rPr lang="en-US" sz="1400"/>
                            <a:t>Mini-batch</a:t>
                          </a:r>
                        </a:p>
                      </a:txBody>
                      <a:tcPr anchor="ctr">
                        <a:lnL>
                          <a:noFill/>
                        </a:lnL>
                        <a:lnR>
                          <a:noFill/>
                        </a:lnR>
                        <a:lnT>
                          <a:noFill/>
                        </a:lnT>
                        <a:lnB>
                          <a:noFill/>
                        </a:lnB>
                        <a:noFill/>
                      </a:tcPr>
                    </a:tc>
                    <a:extLst>
                      <a:ext uri="{0D108BD9-81ED-4DB2-BD59-A6C34878D82A}">
                        <a16:rowId xmlns:a16="http://schemas.microsoft.com/office/drawing/2014/main" val="1842907194"/>
                      </a:ext>
                    </a:extLst>
                  </a:tr>
                  <a:tr h="304800">
                    <a:tc>
                      <a:txBody>
                        <a:bodyPr/>
                        <a:lstStyle/>
                        <a:p>
                          <a:pPr>
                            <a:buNone/>
                          </a:pPr>
                          <a:r>
                            <a:rPr lang="en-US" sz="1400" b="1"/>
                            <a:t>Learning Rate Sensitivity</a:t>
                          </a:r>
                          <a:endParaRPr lang="en-US" sz="1400"/>
                        </a:p>
                      </a:txBody>
                      <a:tcPr anchor="ctr">
                        <a:lnL>
                          <a:noFill/>
                        </a:lnL>
                        <a:lnR>
                          <a:noFill/>
                        </a:lnR>
                        <a:lnT>
                          <a:noFill/>
                        </a:lnT>
                        <a:lnB>
                          <a:noFill/>
                        </a:lnB>
                        <a:noFill/>
                      </a:tcPr>
                    </a:tc>
                    <a:tc>
                      <a:txBody>
                        <a:bodyPr/>
                        <a:lstStyle/>
                        <a:p>
                          <a:pPr>
                            <a:buNone/>
                          </a:pPr>
                          <a:r>
                            <a:rPr lang="en-US" sz="1400" dirty="0"/>
                            <a:t>High</a:t>
                          </a:r>
                        </a:p>
                      </a:txBody>
                      <a:tcPr anchor="ctr">
                        <a:lnL>
                          <a:noFill/>
                        </a:lnL>
                        <a:lnR>
                          <a:noFill/>
                        </a:lnR>
                        <a:lnT>
                          <a:noFill/>
                        </a:lnT>
                        <a:lnB>
                          <a:noFill/>
                        </a:lnB>
                        <a:noFill/>
                      </a:tcPr>
                    </a:tc>
                    <a:tc>
                      <a:txBody>
                        <a:bodyPr/>
                        <a:lstStyle/>
                        <a:p>
                          <a:pPr>
                            <a:buNone/>
                          </a:pPr>
                          <a:r>
                            <a:rPr lang="en-US" sz="1400" dirty="0"/>
                            <a:t>Low (uses line search)</a:t>
                          </a:r>
                        </a:p>
                      </a:txBody>
                      <a:tcPr anchor="ctr">
                        <a:lnL>
                          <a:noFill/>
                        </a:lnL>
                        <a:lnR>
                          <a:noFill/>
                        </a:lnR>
                        <a:lnT>
                          <a:noFill/>
                        </a:lnT>
                        <a:lnB>
                          <a:noFill/>
                        </a:lnB>
                        <a:noFill/>
                      </a:tcPr>
                    </a:tc>
                    <a:tc>
                      <a:txBody>
                        <a:bodyPr/>
                        <a:lstStyle/>
                        <a:p>
                          <a:pPr>
                            <a:buNone/>
                          </a:pPr>
                          <a:r>
                            <a:rPr lang="en-US" sz="1400"/>
                            <a:t>Moderate (auto-adjusted)</a:t>
                          </a:r>
                        </a:p>
                      </a:txBody>
                      <a:tcPr anchor="ctr">
                        <a:lnL>
                          <a:noFill/>
                        </a:lnL>
                        <a:lnR>
                          <a:noFill/>
                        </a:lnR>
                        <a:lnT>
                          <a:noFill/>
                        </a:lnT>
                        <a:lnB>
                          <a:noFill/>
                        </a:lnB>
                        <a:noFill/>
                      </a:tcPr>
                    </a:tc>
                    <a:extLst>
                      <a:ext uri="{0D108BD9-81ED-4DB2-BD59-A6C34878D82A}">
                        <a16:rowId xmlns:a16="http://schemas.microsoft.com/office/drawing/2014/main" val="1362582108"/>
                      </a:ext>
                    </a:extLst>
                  </a:tr>
                  <a:tr h="304800">
                    <a:tc>
                      <a:txBody>
                        <a:bodyPr/>
                        <a:lstStyle/>
                        <a:p>
                          <a:pPr>
                            <a:buNone/>
                          </a:pPr>
                          <a:r>
                            <a:rPr lang="en-US" sz="1400" b="1" dirty="0"/>
                            <a:t>Speed per Iteration</a:t>
                          </a:r>
                          <a:endParaRPr lang="en-US" sz="1400" dirty="0"/>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tc>
                      <a:txBody>
                        <a:bodyPr/>
                        <a:lstStyle/>
                        <a:p>
                          <a:pPr>
                            <a:buNone/>
                          </a:pPr>
                          <a:r>
                            <a:rPr lang="en-US" sz="1400"/>
                            <a:t>Slower (costly updates)</a:t>
                          </a:r>
                        </a:p>
                      </a:txBody>
                      <a:tcPr anchor="ctr">
                        <a:lnL>
                          <a:noFill/>
                        </a:lnL>
                        <a:lnR>
                          <a:noFill/>
                        </a:lnR>
                        <a:lnT>
                          <a:noFill/>
                        </a:lnT>
                        <a:lnB>
                          <a:noFill/>
                        </a:lnB>
                        <a:noFill/>
                      </a:tcPr>
                    </a:tc>
                    <a:tc>
                      <a:txBody>
                        <a:bodyPr/>
                        <a:lstStyle/>
                        <a:p>
                          <a:pPr>
                            <a:buNone/>
                          </a:pPr>
                          <a:r>
                            <a:rPr lang="en-US" sz="1400"/>
                            <a:t>Fast</a:t>
                          </a:r>
                        </a:p>
                      </a:txBody>
                      <a:tcPr anchor="ctr">
                        <a:lnL>
                          <a:noFill/>
                        </a:lnL>
                        <a:lnR>
                          <a:noFill/>
                        </a:lnR>
                        <a:lnT>
                          <a:noFill/>
                        </a:lnT>
                        <a:lnB>
                          <a:noFill/>
                        </a:lnB>
                        <a:noFill/>
                      </a:tcPr>
                    </a:tc>
                    <a:extLst>
                      <a:ext uri="{0D108BD9-81ED-4DB2-BD59-A6C34878D82A}">
                        <a16:rowId xmlns:a16="http://schemas.microsoft.com/office/drawing/2014/main" val="1213960025"/>
                      </a:ext>
                    </a:extLst>
                  </a:tr>
                  <a:tr h="304800">
                    <a:tc>
                      <a:txBody>
                        <a:bodyPr/>
                        <a:lstStyle/>
                        <a:p>
                          <a:pPr>
                            <a:buNone/>
                          </a:pPr>
                          <a:r>
                            <a:rPr lang="en-US" sz="1400" b="1"/>
                            <a:t>Convergence Quality</a:t>
                          </a:r>
                          <a:endParaRPr lang="en-US" sz="1400"/>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a:t>Very precise (near optimum)</a:t>
                          </a:r>
                        </a:p>
                      </a:txBody>
                      <a:tcPr anchor="ctr">
                        <a:lnL>
                          <a:noFill/>
                        </a:lnL>
                        <a:lnR>
                          <a:noFill/>
                        </a:lnR>
                        <a:lnT>
                          <a:noFill/>
                        </a:lnT>
                        <a:lnB>
                          <a:noFill/>
                        </a:lnB>
                        <a:noFill/>
                      </a:tcPr>
                    </a:tc>
                    <a:tc>
                      <a:txBody>
                        <a:bodyPr/>
                        <a:lstStyle/>
                        <a:p>
                          <a:pPr>
                            <a:buNone/>
                          </a:pPr>
                          <a:r>
                            <a:rPr lang="en-US" sz="1400"/>
                            <a:t>Fast but less precise</a:t>
                          </a:r>
                        </a:p>
                      </a:txBody>
                      <a:tcPr anchor="ctr">
                        <a:lnL>
                          <a:noFill/>
                        </a:lnL>
                        <a:lnR>
                          <a:noFill/>
                        </a:lnR>
                        <a:lnT>
                          <a:noFill/>
                        </a:lnT>
                        <a:lnB>
                          <a:noFill/>
                        </a:lnB>
                        <a:noFill/>
                      </a:tcPr>
                    </a:tc>
                    <a:extLst>
                      <a:ext uri="{0D108BD9-81ED-4DB2-BD59-A6C34878D82A}">
                        <a16:rowId xmlns:a16="http://schemas.microsoft.com/office/drawing/2014/main" val="3707266255"/>
                      </a:ext>
                    </a:extLst>
                  </a:tr>
                  <a:tr h="304800">
                    <a:tc>
                      <a:txBody>
                        <a:bodyPr/>
                        <a:lstStyle/>
                        <a:p>
                          <a:pPr>
                            <a:buNone/>
                          </a:pPr>
                          <a:r>
                            <a:rPr lang="en-US" sz="1400" b="1"/>
                            <a:t>Best For</a:t>
                          </a:r>
                          <a:endParaRPr lang="en-US" sz="1400"/>
                        </a:p>
                      </a:txBody>
                      <a:tcPr anchor="ctr">
                        <a:lnL>
                          <a:noFill/>
                        </a:lnL>
                        <a:lnR>
                          <a:noFill/>
                        </a:lnR>
                        <a:lnT>
                          <a:noFill/>
                        </a:lnT>
                        <a:lnB>
                          <a:noFill/>
                        </a:lnB>
                        <a:noFill/>
                      </a:tcPr>
                    </a:tc>
                    <a:tc>
                      <a:txBody>
                        <a:bodyPr/>
                        <a:lstStyle/>
                        <a:p>
                          <a:pPr>
                            <a:buNone/>
                          </a:pPr>
                          <a:r>
                            <a:rPr lang="en-US" sz="1400"/>
                            <a:t>Simple convex problems</a:t>
                          </a:r>
                        </a:p>
                      </a:txBody>
                      <a:tcPr anchor="ctr">
                        <a:lnL>
                          <a:noFill/>
                        </a:lnL>
                        <a:lnR>
                          <a:noFill/>
                        </a:lnR>
                        <a:lnT>
                          <a:noFill/>
                        </a:lnT>
                        <a:lnB>
                          <a:noFill/>
                        </a:lnB>
                        <a:noFill/>
                      </a:tcPr>
                    </a:tc>
                    <a:tc>
                      <a:txBody>
                        <a:bodyPr/>
                        <a:lstStyle/>
                        <a:p>
                          <a:pPr>
                            <a:buNone/>
                          </a:pPr>
                          <a:r>
                            <a:rPr lang="en-US" sz="1400"/>
                            <a:t>Small/smooth problems</a:t>
                          </a:r>
                        </a:p>
                      </a:txBody>
                      <a:tcPr anchor="ctr">
                        <a:lnL>
                          <a:noFill/>
                        </a:lnL>
                        <a:lnR>
                          <a:noFill/>
                        </a:lnR>
                        <a:lnT>
                          <a:noFill/>
                        </a:lnT>
                        <a:lnB>
                          <a:noFill/>
                        </a:lnB>
                        <a:noFill/>
                      </a:tcPr>
                    </a:tc>
                    <a:tc>
                      <a:txBody>
                        <a:bodyPr/>
                        <a:lstStyle/>
                        <a:p>
                          <a:pPr>
                            <a:buNone/>
                          </a:pPr>
                          <a:r>
                            <a:rPr lang="en-US" sz="1400"/>
                            <a:t>Large or deep networks</a:t>
                          </a:r>
                        </a:p>
                      </a:txBody>
                      <a:tcPr anchor="ctr">
                        <a:lnL>
                          <a:noFill/>
                        </a:lnL>
                        <a:lnR>
                          <a:noFill/>
                        </a:lnR>
                        <a:lnT>
                          <a:noFill/>
                        </a:lnT>
                        <a:lnB>
                          <a:noFill/>
                        </a:lnB>
                        <a:noFill/>
                      </a:tcPr>
                    </a:tc>
                    <a:extLst>
                      <a:ext uri="{0D108BD9-81ED-4DB2-BD59-A6C34878D82A}">
                        <a16:rowId xmlns:a16="http://schemas.microsoft.com/office/drawing/2014/main" val="2948394806"/>
                      </a:ext>
                    </a:extLst>
                  </a:tr>
                  <a:tr h="304800">
                    <a:tc>
                      <a:txBody>
                        <a:bodyPr/>
                        <a:lstStyle/>
                        <a:p>
                          <a:pPr>
                            <a:buNone/>
                          </a:pPr>
                          <a:r>
                            <a:rPr lang="en-US" sz="1400" b="1"/>
                            <a:t>Memory Use</a:t>
                          </a:r>
                          <a:endParaRPr lang="en-US" sz="1400"/>
                        </a:p>
                      </a:txBody>
                      <a:tcPr anchor="ctr">
                        <a:lnL>
                          <a:noFill/>
                        </a:lnL>
                        <a:lnR>
                          <a:noFill/>
                        </a:lnR>
                        <a:lnT>
                          <a:noFill/>
                        </a:lnT>
                        <a:lnB>
                          <a:noFill/>
                        </a:lnB>
                        <a:noFill/>
                      </a:tcPr>
                    </a:tc>
                    <a:tc>
                      <a:txBody>
                        <a:bodyPr/>
                        <a:lstStyle/>
                        <a:p>
                          <a:pPr>
                            <a:buNone/>
                          </a:pPr>
                          <a:r>
                            <a:rPr lang="en-US" sz="1400"/>
                            <a:t>Low</a:t>
                          </a:r>
                        </a:p>
                      </a:txBody>
                      <a:tcPr anchor="ctr">
                        <a:lnL>
                          <a:noFill/>
                        </a:lnL>
                        <a:lnR>
                          <a:noFill/>
                        </a:lnR>
                        <a:lnT>
                          <a:noFill/>
                        </a:lnT>
                        <a:lnB>
                          <a:noFill/>
                        </a:lnB>
                        <a:noFill/>
                      </a:tcPr>
                    </a:tc>
                    <a:tc>
                      <a:txBody>
                        <a:bodyPr/>
                        <a:lstStyle/>
                        <a:p>
                          <a:pPr>
                            <a:buNone/>
                          </a:pPr>
                          <a:r>
                            <a:rPr lang="en-US" sz="1400"/>
                            <a:t>Moderate</a:t>
                          </a:r>
                        </a:p>
                      </a:txBody>
                      <a:tcPr anchor="ctr">
                        <a:lnL>
                          <a:noFill/>
                        </a:lnL>
                        <a:lnR>
                          <a:noFill/>
                        </a:lnR>
                        <a:lnT>
                          <a:noFill/>
                        </a:lnT>
                        <a:lnB>
                          <a:noFill/>
                        </a:lnB>
                        <a:noFill/>
                      </a:tcPr>
                    </a:tc>
                    <a:tc>
                      <a:txBody>
                        <a:bodyPr/>
                        <a:lstStyle/>
                        <a:p>
                          <a:pPr>
                            <a:buNone/>
                          </a:pPr>
                          <a:r>
                            <a:rPr lang="en-US" sz="1400" dirty="0"/>
                            <a:t>Low</a:t>
                          </a:r>
                        </a:p>
                      </a:txBody>
                      <a:tcPr anchor="ctr">
                        <a:lnL>
                          <a:noFill/>
                        </a:lnL>
                        <a:lnR>
                          <a:noFill/>
                        </a:lnR>
                        <a:lnT>
                          <a:noFill/>
                        </a:lnT>
                        <a:lnB>
                          <a:noFill/>
                        </a:lnB>
                        <a:noFill/>
                      </a:tcPr>
                    </a:tc>
                    <a:extLst>
                      <a:ext uri="{0D108BD9-81ED-4DB2-BD59-A6C34878D82A}">
                        <a16:rowId xmlns:a16="http://schemas.microsoft.com/office/drawing/2014/main" val="1789747517"/>
                      </a:ext>
                    </a:extLst>
                  </a:tr>
                </a:tbl>
              </a:graphicData>
            </a:graphic>
          </p:graphicFrame>
        </mc:Fallback>
      </mc:AlternateContent>
    </p:spTree>
    <p:extLst>
      <p:ext uri="{BB962C8B-B14F-4D97-AF65-F5344CB8AC3E}">
        <p14:creationId xmlns:p14="http://schemas.microsoft.com/office/powerpoint/2010/main" val="1811001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CEE0A-B1D5-0E88-BF04-E813CAF99D91}"/>
              </a:ext>
            </a:extLst>
          </p:cNvPr>
          <p:cNvSpPr>
            <a:spLocks noGrp="1"/>
          </p:cNvSpPr>
          <p:nvPr>
            <p:ph type="title"/>
          </p:nvPr>
        </p:nvSpPr>
        <p:spPr/>
        <p:txBody>
          <a:bodyPr/>
          <a:lstStyle/>
          <a:p>
            <a:r>
              <a:rPr lang="en-US" dirty="0"/>
              <a:t>Activation Function Tables (Scikit Learn Options)</a:t>
            </a:r>
          </a:p>
        </p:txBody>
      </p:sp>
      <p:sp>
        <p:nvSpPr>
          <p:cNvPr id="3" name="Text Placeholder 2">
            <a:extLst>
              <a:ext uri="{FF2B5EF4-FFF2-40B4-BE49-F238E27FC236}">
                <a16:creationId xmlns:a16="http://schemas.microsoft.com/office/drawing/2014/main" id="{37AD6CFE-A834-2E87-5F90-F345E0C04537}"/>
              </a:ext>
            </a:extLst>
          </p:cNvPr>
          <p:cNvSpPr>
            <a:spLocks noGrp="1"/>
          </p:cNvSpPr>
          <p:nvPr>
            <p:ph type="body" idx="1"/>
          </p:nvPr>
        </p:nvSpPr>
        <p:spPr/>
        <p:txBody>
          <a:bodyPr/>
          <a:lstStyle/>
          <a:p>
            <a:pPr marL="123444" indent="0">
              <a:buNone/>
            </a:pPr>
            <a:endParaRPr lang="en-US" dirty="0"/>
          </a:p>
        </p:txBody>
      </p:sp>
      <p:sp>
        <p:nvSpPr>
          <p:cNvPr id="4" name="Slide Number Placeholder 3">
            <a:extLst>
              <a:ext uri="{FF2B5EF4-FFF2-40B4-BE49-F238E27FC236}">
                <a16:creationId xmlns:a16="http://schemas.microsoft.com/office/drawing/2014/main" id="{1FF975F0-4886-BC8F-A226-033A5766E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0">
                    <a:tc>
                      <a:txBody>
                        <a:bodyPr/>
                        <a:lstStyle/>
                        <a:p>
                          <a:pPr>
                            <a:buNone/>
                          </a:pPr>
                          <a:r>
                            <a:rPr lang="en-US" b="1"/>
                            <a:t>Identity</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r>
                                      <a:rPr lang="en-US" i="1" dirty="0" smtClean="0">
                                        <a:latin typeface="Cambria Math" panose="02040503050406030204" pitchFamily="18" charset="0"/>
                                      </a:rPr>
                                      <m:t>𝑥</m:t>
                                    </m:r>
                                    <m:r>
                                      <a:rPr lang="en-US" i="1" dirty="0" smtClean="0">
                                        <a:latin typeface="Cambria Math" panose="02040503050406030204" pitchFamily="18" charset="0"/>
                                      </a:rPr>
                                      <m:t> </m:t>
                                    </m:r>
                                  </m:e>
                                </m:d>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m:t>
                                        </m:r>
                                        <m:r>
                                          <a:rPr lang="en-US" i="1" dirty="0">
                                            <a:latin typeface="Cambria Math" panose="02040503050406030204" pitchFamily="18" charset="0"/>
                                          </a:rPr>
                                          <m:t>, ∞</m:t>
                                        </m:r>
                                      </m:e>
                                    </m:d>
                                  </m:e>
                                </m:d>
                              </m:oMath>
                            </m:oMathPara>
                          </a14:m>
                          <a:endParaRPr lang="en-US" b="0"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0">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m:t>
                                    </m:r>
                                    <m:f>
                                      <m:fPr>
                                        <m:ctrlPr>
                                          <a:rPr lang="en-US" i="1" dirty="0" smtClean="0">
                                            <a:latin typeface="Cambria Math" panose="02040503050406030204" pitchFamily="18" charset="0"/>
                                          </a:rPr>
                                        </m:ctrlPr>
                                      </m:fPr>
                                      <m:num>
                                        <m:r>
                                          <a:rPr lang="en-US" i="1" dirty="0" smtClean="0">
                                            <a:latin typeface="Cambria Math" panose="02040503050406030204" pitchFamily="18" charset="0"/>
                                          </a:rPr>
                                          <m:t>1</m:t>
                                        </m:r>
                                      </m:num>
                                      <m:den>
                                        <m:r>
                                          <a:rPr lang="en-US" i="1" dirty="0" smtClean="0">
                                            <a:latin typeface="Cambria Math" panose="02040503050406030204" pitchFamily="18" charset="0"/>
                                          </a:rPr>
                                          <m:t>1+</m:t>
                                        </m:r>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𝑒</m:t>
                                            </m:r>
                                          </m:e>
                                          <m:sup>
                                            <m:r>
                                              <a:rPr lang="en-US" i="1" dirty="0" smtClean="0">
                                                <a:latin typeface="Cambria Math" panose="02040503050406030204" pitchFamily="18" charset="0"/>
                                              </a:rPr>
                                              <m:t>−</m:t>
                                            </m:r>
                                            <m:r>
                                              <a:rPr lang="en-US" i="1" dirty="0" smtClean="0">
                                                <a:latin typeface="Cambria Math" panose="02040503050406030204" pitchFamily="18" charset="0"/>
                                              </a:rPr>
                                              <m:t>𝑥</m:t>
                                            </m:r>
                                          </m:sup>
                                        </m:sSup>
                                      </m:den>
                                    </m:f>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((0, 1))</m:t>
                                </m:r>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0">
                    <a:tc>
                      <a:txBody>
                        <a:bodyPr/>
                        <a:lstStyle/>
                        <a:p>
                          <a:pPr>
                            <a:buNone/>
                          </a:pPr>
                          <a:r>
                            <a:rPr lang="en-US" b="1"/>
                            <a:t>Tanh</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tanh</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ctrlPr>
                                          <a:rPr lang="en-US" i="1" dirty="0" smtClean="0">
                                            <a:latin typeface="Cambria Math" panose="02040503050406030204" pitchFamily="18" charset="0"/>
                                          </a:rPr>
                                        </m:ctrlPr>
                                      </m:dPr>
                                      <m:e>
                                        <m:r>
                                          <a:rPr lang="en-US" i="1" dirty="0" smtClean="0">
                                            <a:latin typeface="Cambria Math" panose="02040503050406030204" pitchFamily="18" charset="0"/>
                                          </a:rPr>
                                          <m:t>−1, 1</m:t>
                                        </m:r>
                                      </m:e>
                                    </m:d>
                                  </m:e>
                                </m:d>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0">
                    <a:tc>
                      <a:txBody>
                        <a:bodyPr/>
                        <a:lstStyle/>
                        <a:p>
                          <a:pPr>
                            <a:buNone/>
                          </a:pPr>
                          <a:r>
                            <a:rPr lang="en-US" b="1"/>
                            <a:t>ReLU</a:t>
                          </a:r>
                          <a:endParaRPr lang="en-US"/>
                        </a:p>
                      </a:txBody>
                      <a:tcPr anchor="ctr">
                        <a:lnL>
                          <a:noFill/>
                        </a:lnL>
                        <a:lnR>
                          <a:noFill/>
                        </a:lnR>
                        <a:lnT>
                          <a:noFill/>
                        </a:lnT>
                        <a:lnB>
                          <a:noFill/>
                        </a:lnB>
                        <a:noFill/>
                      </a:tcPr>
                    </a:tc>
                    <a:tc>
                      <a:txBody>
                        <a:bodyPr/>
                        <a:lstStyle/>
                        <a:p>
                          <a:pPr>
                            <a:buNone/>
                          </a:pPr>
                          <a14:m>
                            <m:oMathPara xmlns:m="http://schemas.openxmlformats.org/officeDocument/2006/math">
                              <m:oMathParaPr>
                                <m:jc m:val="centerGroup"/>
                              </m:oMathParaPr>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i="1" dirty="0" smtClean="0">
                                        <a:latin typeface="Cambria Math" panose="02040503050406030204" pitchFamily="18" charset="0"/>
                                      </a:rPr>
                                      <m:t>= </m:t>
                                    </m:r>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d>
                                          <m:dPr>
                                            <m:ctrlPr>
                                              <a:rPr lang="en-US" i="1" dirty="0" smtClean="0">
                                                <a:latin typeface="Cambria Math" panose="02040503050406030204" pitchFamily="18" charset="0"/>
                                              </a:rPr>
                                            </m:ctrlPr>
                                          </m:dPr>
                                          <m:e>
                                            <m:r>
                                              <a:rPr lang="en-US" i="1" dirty="0" smtClean="0">
                                                <a:latin typeface="Cambria Math" panose="02040503050406030204" pitchFamily="18" charset="0"/>
                                              </a:rPr>
                                              <m:t>0, </m:t>
                                            </m:r>
                                            <m:r>
                                              <a:rPr lang="en-US" i="1" dirty="0" smtClean="0">
                                                <a:latin typeface="Cambria Math" panose="02040503050406030204" pitchFamily="18" charset="0"/>
                                              </a:rPr>
                                              <m:t>𝑥</m:t>
                                            </m:r>
                                          </m:e>
                                        </m:d>
                                      </m:e>
                                    </m:func>
                                  </m:e>
                                </m:d>
                              </m:oMath>
                            </m:oMathPara>
                          </a14:m>
                          <a:endParaRPr lang="en-US" i="1" dirty="0">
                            <a:latin typeface="Cambria Math" panose="02040503050406030204" pitchFamily="18" charset="0"/>
                          </a:endParaRPr>
                        </a:p>
                        <a:p>
                          <a:pPr>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𝑅𝑎𝑛𝑔𝑒</m:t>
                                </m:r>
                                <m:r>
                                  <a:rPr lang="en-US" i="1" dirty="0" smtClean="0">
                                    <a:latin typeface="Cambria Math" panose="02040503050406030204" pitchFamily="18" charset="0"/>
                                  </a:rPr>
                                  <m:t>: </m:t>
                                </m:r>
                                <m:d>
                                  <m:dPr>
                                    <m:ctrlPr>
                                      <a:rPr lang="en-US" i="1" dirty="0" smtClean="0">
                                        <a:latin typeface="Cambria Math" panose="02040503050406030204" pitchFamily="18" charset="0"/>
                                      </a:rPr>
                                    </m:ctrlPr>
                                  </m:dPr>
                                  <m:e>
                                    <m:d>
                                      <m:dPr>
                                        <m:begChr m:val="["/>
                                        <m:ctrlPr>
                                          <a:rPr lang="en-US" i="1" dirty="0" smtClean="0">
                                            <a:latin typeface="Cambria Math" panose="02040503050406030204" pitchFamily="18" charset="0"/>
                                          </a:rPr>
                                        </m:ctrlPr>
                                      </m:dPr>
                                      <m:e>
                                        <m:r>
                                          <a:rPr lang="en-US" i="1" dirty="0" smtClean="0">
                                            <a:latin typeface="Cambria Math" panose="02040503050406030204" pitchFamily="18" charset="0"/>
                                          </a:rPr>
                                          <m:t>0, ∞</m:t>
                                        </m:r>
                                      </m:e>
                                    </m:d>
                                  </m:e>
                                </m:d>
                              </m:oMath>
                            </m:oMathPara>
                          </a14:m>
                          <a:endParaRPr lang="en-US" i="1" dirty="0">
                            <a:latin typeface="Cambria Math" panose="02040503050406030204" pitchFamily="18" charset="0"/>
                          </a:endParaRPr>
                        </a:p>
                      </a:txBody>
                      <a:tcPr anchor="ctr">
                        <a:lnL>
                          <a:noFill/>
                        </a:lnL>
                        <a:lnR>
                          <a:noFill/>
                        </a:lnR>
                        <a:lnT>
                          <a:noFill/>
                        </a:lnT>
                        <a:lnB>
                          <a:noFill/>
                        </a:lnB>
                        <a:no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Choice>
        <mc:Fallback xmlns="">
          <p:graphicFrame>
            <p:nvGraphicFramePr>
              <p:cNvPr id="5" name="Table 4">
                <a:extLst>
                  <a:ext uri="{FF2B5EF4-FFF2-40B4-BE49-F238E27FC236}">
                    <a16:creationId xmlns:a16="http://schemas.microsoft.com/office/drawing/2014/main" id="{4D82A8E7-1480-B12F-7A4D-5CFDA3708656}"/>
                  </a:ext>
                </a:extLst>
              </p:cNvPr>
              <p:cNvGraphicFramePr>
                <a:graphicFrameLocks noGrp="1"/>
              </p:cNvGraphicFramePr>
              <p:nvPr>
                <p:extLst>
                  <p:ext uri="{D42A27DB-BD31-4B8C-83A1-F6EECF244321}">
                    <p14:modId xmlns:p14="http://schemas.microsoft.com/office/powerpoint/2010/main" val="4033815701"/>
                  </p:ext>
                </p:extLst>
              </p:nvPr>
            </p:nvGraphicFramePr>
            <p:xfrm>
              <a:off x="581192" y="1553241"/>
              <a:ext cx="11029950" cy="3097594"/>
            </p:xfrm>
            <a:graphic>
              <a:graphicData uri="http://schemas.openxmlformats.org/drawingml/2006/table">
                <a:tbl>
                  <a:tblPr/>
                  <a:tblGrid>
                    <a:gridCol w="1838325">
                      <a:extLst>
                        <a:ext uri="{9D8B030D-6E8A-4147-A177-3AD203B41FA5}">
                          <a16:colId xmlns:a16="http://schemas.microsoft.com/office/drawing/2014/main" val="3873259320"/>
                        </a:ext>
                      </a:extLst>
                    </a:gridCol>
                    <a:gridCol w="1838325">
                      <a:extLst>
                        <a:ext uri="{9D8B030D-6E8A-4147-A177-3AD203B41FA5}">
                          <a16:colId xmlns:a16="http://schemas.microsoft.com/office/drawing/2014/main" val="3612674950"/>
                        </a:ext>
                      </a:extLst>
                    </a:gridCol>
                    <a:gridCol w="1838325">
                      <a:extLst>
                        <a:ext uri="{9D8B030D-6E8A-4147-A177-3AD203B41FA5}">
                          <a16:colId xmlns:a16="http://schemas.microsoft.com/office/drawing/2014/main" val="824449091"/>
                        </a:ext>
                      </a:extLst>
                    </a:gridCol>
                    <a:gridCol w="1838325">
                      <a:extLst>
                        <a:ext uri="{9D8B030D-6E8A-4147-A177-3AD203B41FA5}">
                          <a16:colId xmlns:a16="http://schemas.microsoft.com/office/drawing/2014/main" val="3792375195"/>
                        </a:ext>
                      </a:extLst>
                    </a:gridCol>
                    <a:gridCol w="1838325">
                      <a:extLst>
                        <a:ext uri="{9D8B030D-6E8A-4147-A177-3AD203B41FA5}">
                          <a16:colId xmlns:a16="http://schemas.microsoft.com/office/drawing/2014/main" val="985882546"/>
                        </a:ext>
                      </a:extLst>
                    </a:gridCol>
                    <a:gridCol w="1838325">
                      <a:extLst>
                        <a:ext uri="{9D8B030D-6E8A-4147-A177-3AD203B41FA5}">
                          <a16:colId xmlns:a16="http://schemas.microsoft.com/office/drawing/2014/main" val="4208025537"/>
                        </a:ext>
                      </a:extLst>
                    </a:gridCol>
                  </a:tblGrid>
                  <a:tr h="304800">
                    <a:tc>
                      <a:txBody>
                        <a:bodyPr/>
                        <a:lstStyle/>
                        <a:p>
                          <a:pPr>
                            <a:buNone/>
                          </a:pPr>
                          <a:r>
                            <a:rPr lang="en-US" b="1"/>
                            <a:t>Activation</a:t>
                          </a:r>
                          <a:endParaRPr lang="en-US"/>
                        </a:p>
                      </a:txBody>
                      <a:tcPr anchor="ctr">
                        <a:lnL>
                          <a:noFill/>
                        </a:lnL>
                        <a:lnR>
                          <a:noFill/>
                        </a:lnR>
                        <a:lnT>
                          <a:noFill/>
                        </a:lnT>
                        <a:lnB>
                          <a:noFill/>
                        </a:lnB>
                        <a:noFill/>
                      </a:tcPr>
                    </a:tc>
                    <a:tc>
                      <a:txBody>
                        <a:bodyPr/>
                        <a:lstStyle/>
                        <a:p>
                          <a:pPr>
                            <a:buNone/>
                          </a:pPr>
                          <a:r>
                            <a:rPr lang="en-US" b="1"/>
                            <a:t>Formula / Range</a:t>
                          </a:r>
                          <a:endParaRPr lang="en-US"/>
                        </a:p>
                      </a:txBody>
                      <a:tcPr anchor="ctr">
                        <a:lnL>
                          <a:noFill/>
                        </a:lnL>
                        <a:lnR>
                          <a:noFill/>
                        </a:lnR>
                        <a:lnT>
                          <a:noFill/>
                        </a:lnT>
                        <a:lnB>
                          <a:noFill/>
                        </a:lnB>
                        <a:noFill/>
                      </a:tcPr>
                    </a:tc>
                    <a:tc>
                      <a:txBody>
                        <a:bodyPr/>
                        <a:lstStyle/>
                        <a:p>
                          <a:pPr>
                            <a:buNone/>
                          </a:pPr>
                          <a:r>
                            <a:rPr lang="en-US" b="1"/>
                            <a:t>Shape &amp; Properties</a:t>
                          </a:r>
                          <a:endParaRPr lang="en-US"/>
                        </a:p>
                      </a:txBody>
                      <a:tcPr anchor="ctr">
                        <a:lnL>
                          <a:noFill/>
                        </a:lnL>
                        <a:lnR>
                          <a:noFill/>
                        </a:lnR>
                        <a:lnT>
                          <a:noFill/>
                        </a:lnT>
                        <a:lnB>
                          <a:noFill/>
                        </a:lnB>
                        <a:noFill/>
                      </a:tcPr>
                    </a:tc>
                    <a:tc>
                      <a:txBody>
                        <a:bodyPr/>
                        <a:lstStyle/>
                        <a:p>
                          <a:pPr>
                            <a:buNone/>
                          </a:pPr>
                          <a:r>
                            <a:rPr lang="en-US" b="1"/>
                            <a:t>Pros</a:t>
                          </a:r>
                          <a:endParaRPr lang="en-US"/>
                        </a:p>
                      </a:txBody>
                      <a:tcPr anchor="ctr">
                        <a:lnL>
                          <a:noFill/>
                        </a:lnL>
                        <a:lnR>
                          <a:noFill/>
                        </a:lnR>
                        <a:lnT>
                          <a:noFill/>
                        </a:lnT>
                        <a:lnB>
                          <a:noFill/>
                        </a:lnB>
                        <a:noFill/>
                      </a:tcPr>
                    </a:tc>
                    <a:tc>
                      <a:txBody>
                        <a:bodyPr/>
                        <a:lstStyle/>
                        <a:p>
                          <a:pPr>
                            <a:buNone/>
                          </a:pPr>
                          <a:r>
                            <a:rPr lang="en-US" b="1"/>
                            <a:t>Cons</a:t>
                          </a:r>
                          <a:endParaRPr lang="en-US"/>
                        </a:p>
                      </a:txBody>
                      <a:tcPr anchor="ctr">
                        <a:lnL>
                          <a:noFill/>
                        </a:lnL>
                        <a:lnR>
                          <a:noFill/>
                        </a:lnR>
                        <a:lnT>
                          <a:noFill/>
                        </a:lnT>
                        <a:lnB>
                          <a:noFill/>
                        </a:lnB>
                        <a:noFill/>
                      </a:tcPr>
                    </a:tc>
                    <a:tc>
                      <a:txBody>
                        <a:bodyPr/>
                        <a:lstStyle/>
                        <a:p>
                          <a:pPr>
                            <a:buNone/>
                          </a:pPr>
                          <a:r>
                            <a:rPr lang="en-US" b="1"/>
                            <a:t>When to Use</a:t>
                          </a:r>
                          <a:endParaRPr lang="en-US"/>
                        </a:p>
                      </a:txBody>
                      <a:tcPr anchor="ctr">
                        <a:lnL>
                          <a:noFill/>
                        </a:lnL>
                        <a:lnR>
                          <a:noFill/>
                        </a:lnR>
                        <a:lnT>
                          <a:noFill/>
                        </a:lnT>
                        <a:lnB>
                          <a:noFill/>
                        </a:lnB>
                        <a:noFill/>
                      </a:tcPr>
                    </a:tc>
                    <a:extLst>
                      <a:ext uri="{0D108BD9-81ED-4DB2-BD59-A6C34878D82A}">
                        <a16:rowId xmlns:a16="http://schemas.microsoft.com/office/drawing/2014/main" val="7712134"/>
                      </a:ext>
                    </a:extLst>
                  </a:tr>
                  <a:tr h="731520">
                    <a:tc>
                      <a:txBody>
                        <a:bodyPr/>
                        <a:lstStyle/>
                        <a:p>
                          <a:pPr>
                            <a:buNone/>
                          </a:pPr>
                          <a:r>
                            <a:rPr lang="en-US" b="1"/>
                            <a:t>Identity</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42500" r="-400997" b="-290833"/>
                          </a:stretch>
                        </a:blipFill>
                      </a:tcPr>
                    </a:tc>
                    <a:tc>
                      <a:txBody>
                        <a:bodyPr/>
                        <a:lstStyle/>
                        <a:p>
                          <a:pPr>
                            <a:buNone/>
                          </a:pPr>
                          <a:r>
                            <a:rPr lang="en-US"/>
                            <a:t>Linear</a:t>
                          </a:r>
                        </a:p>
                      </a:txBody>
                      <a:tcPr anchor="ctr">
                        <a:lnL>
                          <a:noFill/>
                        </a:lnL>
                        <a:lnR>
                          <a:noFill/>
                        </a:lnR>
                        <a:lnT>
                          <a:noFill/>
                        </a:lnT>
                        <a:lnB>
                          <a:noFill/>
                        </a:lnB>
                        <a:noFill/>
                      </a:tcPr>
                    </a:tc>
                    <a:tc>
                      <a:txBody>
                        <a:bodyPr/>
                        <a:lstStyle/>
                        <a:p>
                          <a:pPr>
                            <a:buNone/>
                          </a:pPr>
                          <a:r>
                            <a:rPr lang="en-US"/>
                            <a:t>Simple, interpretable</a:t>
                          </a:r>
                        </a:p>
                      </a:txBody>
                      <a:tcPr anchor="ctr">
                        <a:lnL>
                          <a:noFill/>
                        </a:lnL>
                        <a:lnR>
                          <a:noFill/>
                        </a:lnR>
                        <a:lnT>
                          <a:noFill/>
                        </a:lnT>
                        <a:lnB>
                          <a:noFill/>
                        </a:lnB>
                        <a:noFill/>
                      </a:tcPr>
                    </a:tc>
                    <a:tc>
                      <a:txBody>
                        <a:bodyPr/>
                        <a:lstStyle/>
                        <a:p>
                          <a:pPr>
                            <a:buNone/>
                          </a:pPr>
                          <a:r>
                            <a:rPr lang="en-US"/>
                            <a:t>No nonlinearity → can’t learn complex patterns</a:t>
                          </a:r>
                        </a:p>
                      </a:txBody>
                      <a:tcPr anchor="ctr">
                        <a:lnL>
                          <a:noFill/>
                        </a:lnL>
                        <a:lnR>
                          <a:noFill/>
                        </a:lnR>
                        <a:lnT>
                          <a:noFill/>
                        </a:lnT>
                        <a:lnB>
                          <a:noFill/>
                        </a:lnB>
                        <a:noFill/>
                      </a:tcPr>
                    </a:tc>
                    <a:tc>
                      <a:txBody>
                        <a:bodyPr/>
                        <a:lstStyle/>
                        <a:p>
                          <a:pPr>
                            <a:buNone/>
                          </a:pPr>
                          <a:r>
                            <a:rPr lang="en-US"/>
                            <a:t>Linear regression, output layer for regression</a:t>
                          </a:r>
                        </a:p>
                      </a:txBody>
                      <a:tcPr anchor="ctr">
                        <a:lnL>
                          <a:noFill/>
                        </a:lnL>
                        <a:lnR>
                          <a:noFill/>
                        </a:lnR>
                        <a:lnT>
                          <a:noFill/>
                        </a:lnT>
                        <a:lnB>
                          <a:noFill/>
                        </a:lnB>
                        <a:noFill/>
                      </a:tcPr>
                    </a:tc>
                    <a:extLst>
                      <a:ext uri="{0D108BD9-81ED-4DB2-BD59-A6C34878D82A}">
                        <a16:rowId xmlns:a16="http://schemas.microsoft.com/office/drawing/2014/main" val="3797917569"/>
                      </a:ext>
                    </a:extLst>
                  </a:tr>
                  <a:tr h="784162">
                    <a:tc>
                      <a:txBody>
                        <a:bodyPr/>
                        <a:lstStyle/>
                        <a:p>
                          <a:pPr>
                            <a:buNone/>
                          </a:pPr>
                          <a:r>
                            <a:rPr lang="en-US" b="1" dirty="0"/>
                            <a:t>Logistic (Sigmoid)</a:t>
                          </a:r>
                          <a:endParaRPr lang="en-US" dirty="0"/>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132558" r="-400997" b="-170543"/>
                          </a:stretch>
                        </a:blipFill>
                      </a:tcPr>
                    </a:tc>
                    <a:tc>
                      <a:txBody>
                        <a:bodyPr/>
                        <a:lstStyle/>
                        <a:p>
                          <a:pPr>
                            <a:buNone/>
                          </a:pPr>
                          <a:r>
                            <a:rPr lang="en-US" dirty="0"/>
                            <a:t>S-shaped, saturating</a:t>
                          </a:r>
                        </a:p>
                      </a:txBody>
                      <a:tcPr anchor="ctr">
                        <a:lnL>
                          <a:noFill/>
                        </a:lnL>
                        <a:lnR>
                          <a:noFill/>
                        </a:lnR>
                        <a:lnT>
                          <a:noFill/>
                        </a:lnT>
                        <a:lnB>
                          <a:noFill/>
                        </a:lnB>
                        <a:noFill/>
                      </a:tcPr>
                    </a:tc>
                    <a:tc>
                      <a:txBody>
                        <a:bodyPr/>
                        <a:lstStyle/>
                        <a:p>
                          <a:pPr>
                            <a:buNone/>
                          </a:pPr>
                          <a:r>
                            <a:rPr lang="en-US"/>
                            <a:t>Probabilistic output, smooth</a:t>
                          </a:r>
                        </a:p>
                      </a:txBody>
                      <a:tcPr anchor="ctr">
                        <a:lnL>
                          <a:noFill/>
                        </a:lnL>
                        <a:lnR>
                          <a:noFill/>
                        </a:lnR>
                        <a:lnT>
                          <a:noFill/>
                        </a:lnT>
                        <a:lnB>
                          <a:noFill/>
                        </a:lnB>
                        <a:noFill/>
                      </a:tcPr>
                    </a:tc>
                    <a:tc>
                      <a:txBody>
                        <a:bodyPr/>
                        <a:lstStyle/>
                        <a:p>
                          <a:pPr>
                            <a:buNone/>
                          </a:pPr>
                          <a:r>
                            <a:rPr lang="en-US"/>
                            <a:t>Vanishing gradients, not zero-centered</a:t>
                          </a:r>
                        </a:p>
                      </a:txBody>
                      <a:tcPr anchor="ctr">
                        <a:lnL>
                          <a:noFill/>
                        </a:lnL>
                        <a:lnR>
                          <a:noFill/>
                        </a:lnR>
                        <a:lnT>
                          <a:noFill/>
                        </a:lnT>
                        <a:lnB>
                          <a:noFill/>
                        </a:lnB>
                        <a:noFill/>
                      </a:tcPr>
                    </a:tc>
                    <a:tc>
                      <a:txBody>
                        <a:bodyPr/>
                        <a:lstStyle/>
                        <a:p>
                          <a:pPr>
                            <a:buNone/>
                          </a:pPr>
                          <a:r>
                            <a:rPr lang="en-US"/>
                            <a:t>Binary classification output layer</a:t>
                          </a:r>
                        </a:p>
                      </a:txBody>
                      <a:tcPr anchor="ctr">
                        <a:lnL>
                          <a:noFill/>
                        </a:lnL>
                        <a:lnR>
                          <a:noFill/>
                        </a:lnR>
                        <a:lnT>
                          <a:noFill/>
                        </a:lnT>
                        <a:lnB>
                          <a:noFill/>
                        </a:lnB>
                        <a:noFill/>
                      </a:tcPr>
                    </a:tc>
                    <a:extLst>
                      <a:ext uri="{0D108BD9-81ED-4DB2-BD59-A6C34878D82A}">
                        <a16:rowId xmlns:a16="http://schemas.microsoft.com/office/drawing/2014/main" val="1369518584"/>
                      </a:ext>
                    </a:extLst>
                  </a:tr>
                  <a:tr h="545592">
                    <a:tc>
                      <a:txBody>
                        <a:bodyPr/>
                        <a:lstStyle/>
                        <a:p>
                          <a:pPr>
                            <a:buNone/>
                          </a:pPr>
                          <a:r>
                            <a:rPr lang="en-US" b="1"/>
                            <a:t>Tanh</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33333" r="-400997" b="-144444"/>
                          </a:stretch>
                        </a:blipFill>
                      </a:tcPr>
                    </a:tc>
                    <a:tc>
                      <a:txBody>
                        <a:bodyPr/>
                        <a:lstStyle/>
                        <a:p>
                          <a:pPr>
                            <a:buNone/>
                          </a:pPr>
                          <a:r>
                            <a:rPr lang="en-US" dirty="0"/>
                            <a:t>S-shaped, zero-centered</a:t>
                          </a:r>
                        </a:p>
                      </a:txBody>
                      <a:tcPr anchor="ctr">
                        <a:lnL>
                          <a:noFill/>
                        </a:lnL>
                        <a:lnR>
                          <a:noFill/>
                        </a:lnR>
                        <a:lnT>
                          <a:noFill/>
                        </a:lnT>
                        <a:lnB>
                          <a:noFill/>
                        </a:lnB>
                        <a:noFill/>
                      </a:tcPr>
                    </a:tc>
                    <a:tc>
                      <a:txBody>
                        <a:bodyPr/>
                        <a:lstStyle/>
                        <a:p>
                          <a:pPr>
                            <a:buNone/>
                          </a:pPr>
                          <a:r>
                            <a:rPr lang="en-US"/>
                            <a:t>Better gradient flow than sigmoid</a:t>
                          </a:r>
                        </a:p>
                      </a:txBody>
                      <a:tcPr anchor="ctr">
                        <a:lnL>
                          <a:noFill/>
                        </a:lnL>
                        <a:lnR>
                          <a:noFill/>
                        </a:lnR>
                        <a:lnT>
                          <a:noFill/>
                        </a:lnT>
                        <a:lnB>
                          <a:noFill/>
                        </a:lnB>
                        <a:noFill/>
                      </a:tcPr>
                    </a:tc>
                    <a:tc>
                      <a:txBody>
                        <a:bodyPr/>
                        <a:lstStyle/>
                        <a:p>
                          <a:pPr>
                            <a:buNone/>
                          </a:pPr>
                          <a:r>
                            <a:rPr lang="en-US"/>
                            <a:t>Still saturates, costly to compute</a:t>
                          </a:r>
                        </a:p>
                      </a:txBody>
                      <a:tcPr anchor="ctr">
                        <a:lnL>
                          <a:noFill/>
                        </a:lnL>
                        <a:lnR>
                          <a:noFill/>
                        </a:lnR>
                        <a:lnT>
                          <a:noFill/>
                        </a:lnT>
                        <a:lnB>
                          <a:noFill/>
                        </a:lnB>
                        <a:noFill/>
                      </a:tcPr>
                    </a:tc>
                    <a:tc>
                      <a:txBody>
                        <a:bodyPr/>
                        <a:lstStyle/>
                        <a:p>
                          <a:pPr>
                            <a:buNone/>
                          </a:pPr>
                          <a:r>
                            <a:rPr lang="en-US"/>
                            <a:t>Hidden layers in small networks</a:t>
                          </a:r>
                        </a:p>
                      </a:txBody>
                      <a:tcPr anchor="ctr">
                        <a:lnL>
                          <a:noFill/>
                        </a:lnL>
                        <a:lnR>
                          <a:noFill/>
                        </a:lnR>
                        <a:lnT>
                          <a:noFill/>
                        </a:lnT>
                        <a:lnB>
                          <a:noFill/>
                        </a:lnB>
                        <a:noFill/>
                      </a:tcPr>
                    </a:tc>
                    <a:extLst>
                      <a:ext uri="{0D108BD9-81ED-4DB2-BD59-A6C34878D82A}">
                        <a16:rowId xmlns:a16="http://schemas.microsoft.com/office/drawing/2014/main" val="198956271"/>
                      </a:ext>
                    </a:extLst>
                  </a:tr>
                  <a:tr h="731520">
                    <a:tc>
                      <a:txBody>
                        <a:bodyPr/>
                        <a:lstStyle/>
                        <a:p>
                          <a:pPr>
                            <a:buNone/>
                          </a:pPr>
                          <a:r>
                            <a:rPr lang="en-US" b="1"/>
                            <a:t>ReLU</a:t>
                          </a:r>
                          <a:endParaRPr lang="en-US"/>
                        </a:p>
                      </a:txBody>
                      <a:tcPr anchor="ctr">
                        <a:lnL>
                          <a:noFill/>
                        </a:lnL>
                        <a:lnR>
                          <a:noFill/>
                        </a:lnR>
                        <a:lnT>
                          <a:noFill/>
                        </a:lnT>
                        <a:lnB>
                          <a:noFill/>
                        </a:lnB>
                        <a:noFill/>
                      </a:tcPr>
                    </a:tc>
                    <a:tc>
                      <a:txBody>
                        <a:bodyPr/>
                        <a:lstStyle/>
                        <a:p>
                          <a:endParaRPr lang="en-US"/>
                        </a:p>
                      </a:txBody>
                      <a:tcPr anchor="ctr">
                        <a:lnL>
                          <a:noFill/>
                        </a:lnL>
                        <a:lnR>
                          <a:noFill/>
                        </a:lnR>
                        <a:lnT>
                          <a:noFill/>
                        </a:lnT>
                        <a:lnB>
                          <a:noFill/>
                        </a:lnB>
                        <a:blipFill>
                          <a:blip r:embed="rId2"/>
                          <a:stretch>
                            <a:fillRect l="-100332" t="-325000" r="-400997" b="-8333"/>
                          </a:stretch>
                        </a:blipFill>
                      </a:tcPr>
                    </a:tc>
                    <a:tc>
                      <a:txBody>
                        <a:bodyPr/>
                        <a:lstStyle/>
                        <a:p>
                          <a:pPr>
                            <a:buNone/>
                          </a:pPr>
                          <a:r>
                            <a:rPr lang="en-US"/>
                            <a:t>Piecewise linear</a:t>
                          </a:r>
                        </a:p>
                      </a:txBody>
                      <a:tcPr anchor="ctr">
                        <a:lnL>
                          <a:noFill/>
                        </a:lnL>
                        <a:lnR>
                          <a:noFill/>
                        </a:lnR>
                        <a:lnT>
                          <a:noFill/>
                        </a:lnT>
                        <a:lnB>
                          <a:noFill/>
                        </a:lnB>
                        <a:noFill/>
                      </a:tcPr>
                    </a:tc>
                    <a:tc>
                      <a:txBody>
                        <a:bodyPr/>
                        <a:lstStyle/>
                        <a:p>
                          <a:pPr>
                            <a:buNone/>
                          </a:pPr>
                          <a:r>
                            <a:rPr lang="en-US"/>
                            <a:t>Fast, sparse activations, avoids vanishing gradients</a:t>
                          </a:r>
                        </a:p>
                      </a:txBody>
                      <a:tcPr anchor="ctr">
                        <a:lnL>
                          <a:noFill/>
                        </a:lnL>
                        <a:lnR>
                          <a:noFill/>
                        </a:lnR>
                        <a:lnT>
                          <a:noFill/>
                        </a:lnT>
                        <a:lnB>
                          <a:noFill/>
                        </a:lnB>
                        <a:noFill/>
                      </a:tcPr>
                    </a:tc>
                    <a:tc>
                      <a:txBody>
                        <a:bodyPr/>
                        <a:lstStyle/>
                        <a:p>
                          <a:pPr>
                            <a:buNone/>
                          </a:pPr>
                          <a:r>
                            <a:rPr lang="en-US"/>
                            <a:t>Dying ReLU problem (neurons stuck at 0)</a:t>
                          </a:r>
                        </a:p>
                      </a:txBody>
                      <a:tcPr anchor="ctr">
                        <a:lnL>
                          <a:noFill/>
                        </a:lnL>
                        <a:lnR>
                          <a:noFill/>
                        </a:lnR>
                        <a:lnT>
                          <a:noFill/>
                        </a:lnT>
                        <a:lnB>
                          <a:noFill/>
                        </a:lnB>
                        <a:noFill/>
                      </a:tcPr>
                    </a:tc>
                    <a:tc>
                      <a:txBody>
                        <a:bodyPr/>
                        <a:lstStyle/>
                        <a:p>
                          <a:pPr>
                            <a:buNone/>
                          </a:pPr>
                          <a:r>
                            <a:rPr lang="en-US" dirty="0"/>
                            <a:t>Default for deep networks, image tasks</a:t>
                          </a:r>
                        </a:p>
                      </a:txBody>
                      <a:tcPr anchor="ctr">
                        <a:lnL>
                          <a:noFill/>
                        </a:lnL>
                        <a:lnR>
                          <a:noFill/>
                        </a:lnR>
                        <a:lnT>
                          <a:noFill/>
                        </a:lnT>
                        <a:lnB>
                          <a:noFill/>
                        </a:lnB>
                        <a:noFill/>
                      </a:tcPr>
                    </a:tc>
                    <a:extLst>
                      <a:ext uri="{0D108BD9-81ED-4DB2-BD59-A6C34878D82A}">
                        <a16:rowId xmlns:a16="http://schemas.microsoft.com/office/drawing/2014/main" val="131511899"/>
                      </a:ext>
                    </a:extLst>
                  </a:tr>
                </a:tbl>
              </a:graphicData>
            </a:graphic>
          </p:graphicFrame>
        </mc:Fallback>
      </mc:AlternateContent>
    </p:spTree>
    <p:extLst>
      <p:ext uri="{BB962C8B-B14F-4D97-AF65-F5344CB8AC3E}">
        <p14:creationId xmlns:p14="http://schemas.microsoft.com/office/powerpoint/2010/main" val="24275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EXPERIMENT WITH NEURAL NETWORK PLAYGROUND</a:t>
            </a:r>
            <a:endParaRPr/>
          </a:p>
        </p:txBody>
      </p:sp>
      <p:sp>
        <p:nvSpPr>
          <p:cNvPr id="357" name="Google Shape;357;p22"/>
          <p:cNvSpPr txBox="1">
            <a:spLocks noGrp="1"/>
          </p:cNvSpPr>
          <p:nvPr>
            <p:ph type="body" idx="1"/>
          </p:nvPr>
        </p:nvSpPr>
        <p:spPr>
          <a:xfrm>
            <a:off x="581190" y="6155844"/>
            <a:ext cx="4017312" cy="329924"/>
          </a:xfrm>
          <a:prstGeom prst="rect">
            <a:avLst/>
          </a:prstGeom>
          <a:noFill/>
          <a:ln>
            <a:noFill/>
          </a:ln>
        </p:spPr>
        <p:txBody>
          <a:bodyPr spcFirstLastPara="1" wrap="square" lIns="91425" tIns="45700" rIns="91425" bIns="45700" anchor="ctr" anchorCtr="0">
            <a:normAutofit fontScale="92500" lnSpcReduction="20000"/>
          </a:bodyPr>
          <a:lstStyle/>
          <a:p>
            <a:pPr marL="0" lvl="0" indent="0" algn="l" rtl="0">
              <a:lnSpc>
                <a:spcPct val="110000"/>
              </a:lnSpc>
              <a:spcBef>
                <a:spcPts val="0"/>
              </a:spcBef>
              <a:spcAft>
                <a:spcPts val="0"/>
              </a:spcAft>
              <a:buSzPct val="92000"/>
              <a:buNone/>
            </a:pPr>
            <a:r>
              <a:rPr lang="en-US" dirty="0">
                <a:hlinkClick r:id="rId3"/>
              </a:rPr>
              <a:t>https://playground.tensorflow.org/</a:t>
            </a:r>
            <a:endParaRPr dirty="0"/>
          </a:p>
        </p:txBody>
      </p:sp>
      <p:sp>
        <p:nvSpPr>
          <p:cNvPr id="358" name="Google Shape;358;p22"/>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59" name="Google Shape;359;p22"/>
          <p:cNvPicPr preferRelativeResize="0"/>
          <p:nvPr/>
        </p:nvPicPr>
        <p:blipFill rotWithShape="1">
          <a:blip r:embed="rId4">
            <a:alphaModFix/>
          </a:blip>
          <a:srcRect/>
          <a:stretch/>
        </p:blipFill>
        <p:spPr>
          <a:xfrm>
            <a:off x="2010940" y="1436195"/>
            <a:ext cx="8376213" cy="45272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a:extLst>
            <a:ext uri="{FF2B5EF4-FFF2-40B4-BE49-F238E27FC236}">
              <a16:creationId xmlns:a16="http://schemas.microsoft.com/office/drawing/2014/main" id="{2CA23B51-450F-1738-A0AA-BA2BEDBF6987}"/>
            </a:ext>
          </a:extLst>
        </p:cNvPr>
        <p:cNvGrpSpPr/>
        <p:nvPr/>
      </p:nvGrpSpPr>
      <p:grpSpPr>
        <a:xfrm>
          <a:off x="0" y="0"/>
          <a:ext cx="0" cy="0"/>
          <a:chOff x="0" y="0"/>
          <a:chExt cx="0" cy="0"/>
        </a:xfrm>
      </p:grpSpPr>
      <p:sp>
        <p:nvSpPr>
          <p:cNvPr id="374" name="Google Shape;374;p24">
            <a:extLst>
              <a:ext uri="{FF2B5EF4-FFF2-40B4-BE49-F238E27FC236}">
                <a16:creationId xmlns:a16="http://schemas.microsoft.com/office/drawing/2014/main" id="{FBA93574-9A3C-C261-5FA5-BE7EF0F4E56A}"/>
              </a:ext>
            </a:extLst>
          </p:cNvPr>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UNIVERSAL APPROXIMATION THEOREM</a:t>
            </a:r>
            <a:endParaRPr/>
          </a:p>
        </p:txBody>
      </p:sp>
      <p:sp>
        <p:nvSpPr>
          <p:cNvPr id="375" name="Google Shape;375;p24">
            <a:extLst>
              <a:ext uri="{FF2B5EF4-FFF2-40B4-BE49-F238E27FC236}">
                <a16:creationId xmlns:a16="http://schemas.microsoft.com/office/drawing/2014/main" id="{0B1416D3-992F-837C-8AF3-C9024206A78B}"/>
              </a:ext>
            </a:extLst>
          </p:cNvPr>
          <p:cNvSpPr txBox="1">
            <a:spLocks noGrp="1"/>
          </p:cNvSpPr>
          <p:nvPr>
            <p:ph type="body" idx="1"/>
          </p:nvPr>
        </p:nvSpPr>
        <p:spPr>
          <a:xfrm>
            <a:off x="581193" y="1351722"/>
            <a:ext cx="11029615" cy="5194852"/>
          </a:xfrm>
          <a:prstGeom prst="rect">
            <a:avLst/>
          </a:prstGeom>
          <a:noFill/>
          <a:ln>
            <a:noFill/>
          </a:ln>
        </p:spPr>
        <p:txBody>
          <a:bodyPr spcFirstLastPara="1" wrap="square" lIns="91425" tIns="45700" rIns="91425" bIns="45700" anchor="t" anchorCtr="0">
            <a:normAutofit/>
          </a:bodyPr>
          <a:lstStyle/>
          <a:p>
            <a:r>
              <a:rPr lang="en-US" dirty="0"/>
              <a:t>A neural network with one hidden layer and non-linear activations can approximate any continuous function.</a:t>
            </a:r>
          </a:p>
          <a:p>
            <a:r>
              <a:rPr lang="en-US" b="1" dirty="0"/>
              <a:t>Single Hidden Layer:</a:t>
            </a:r>
          </a:p>
          <a:p>
            <a:pPr lvl="1"/>
            <a:r>
              <a:rPr lang="en-US" dirty="0"/>
              <a:t>One hidden layer is enough for approximation.</a:t>
            </a:r>
          </a:p>
          <a:p>
            <a:pPr lvl="1"/>
            <a:r>
              <a:rPr lang="en-US" dirty="0"/>
              <a:t>May need many neurons → can be inefficient.</a:t>
            </a:r>
          </a:p>
          <a:p>
            <a:r>
              <a:rPr lang="en-US" b="1" dirty="0"/>
              <a:t>Practical Notes:</a:t>
            </a:r>
          </a:p>
          <a:p>
            <a:pPr lvl="1"/>
            <a:r>
              <a:rPr lang="en-US" dirty="0"/>
              <a:t> The theorem doesn’t say how many neurons are needed.</a:t>
            </a:r>
          </a:p>
          <a:p>
            <a:pPr lvl="1"/>
            <a:r>
              <a:rPr lang="en-US" dirty="0"/>
              <a:t>Deeper networks are often more efficient.</a:t>
            </a:r>
          </a:p>
          <a:p>
            <a:pPr lvl="1"/>
            <a:r>
              <a:rPr lang="en-US" dirty="0"/>
              <a:t>Doesn’t specify how to find the approximator.</a:t>
            </a:r>
          </a:p>
          <a:p>
            <a:r>
              <a:rPr lang="en-US" b="1" dirty="0"/>
              <a:t>Limitations:</a:t>
            </a:r>
          </a:p>
          <a:p>
            <a:pPr lvl="1"/>
            <a:r>
              <a:rPr lang="en-US" b="1" dirty="0"/>
              <a:t>Size:</a:t>
            </a:r>
            <a:r>
              <a:rPr lang="en-US" dirty="0"/>
              <a:t> May need too many neurons → inefficient or overfit.</a:t>
            </a:r>
          </a:p>
          <a:p>
            <a:pPr lvl="1"/>
            <a:r>
              <a:rPr lang="en-US" b="1" dirty="0"/>
              <a:t>Training:</a:t>
            </a:r>
            <a:r>
              <a:rPr lang="en-US" dirty="0"/>
              <a:t> Assumes perfect training, which is hard in practice.</a:t>
            </a:r>
          </a:p>
          <a:p>
            <a:pPr lvl="1"/>
            <a:r>
              <a:rPr lang="en-US" b="1" dirty="0"/>
              <a:t>Discontinuities:</a:t>
            </a:r>
            <a:r>
              <a:rPr lang="en-US" dirty="0"/>
              <a:t> Only applies to continuous functions.</a:t>
            </a:r>
          </a:p>
          <a:p>
            <a:pPr marL="306000" lvl="0" indent="-221583" algn="l" rtl="0">
              <a:lnSpc>
                <a:spcPct val="110000"/>
              </a:lnSpc>
              <a:spcBef>
                <a:spcPts val="889"/>
              </a:spcBef>
              <a:spcAft>
                <a:spcPts val="0"/>
              </a:spcAft>
              <a:buSzPct val="92000"/>
              <a:buNone/>
            </a:pPr>
            <a:endParaRPr dirty="0"/>
          </a:p>
        </p:txBody>
      </p:sp>
    </p:spTree>
    <p:extLst>
      <p:ext uri="{BB962C8B-B14F-4D97-AF65-F5344CB8AC3E}">
        <p14:creationId xmlns:p14="http://schemas.microsoft.com/office/powerpoint/2010/main" val="41287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5">
                                            <p:txEl>
                                              <p:pRg st="0" end="0"/>
                                            </p:txEl>
                                          </p:spTgt>
                                        </p:tgtEl>
                                        <p:attrNameLst>
                                          <p:attrName>style.visibility</p:attrName>
                                        </p:attrNameLst>
                                      </p:cBhvr>
                                      <p:to>
                                        <p:strVal val="visible"/>
                                      </p:to>
                                    </p:set>
                                    <p:animEffect transition="in" filter="fade">
                                      <p:cBhvr>
                                        <p:cTn id="7" dur="500"/>
                                        <p:tgtEl>
                                          <p:spTgt spid="3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xEl>
                                              <p:pRg st="1" end="1"/>
                                            </p:txEl>
                                          </p:spTgt>
                                        </p:tgtEl>
                                        <p:attrNameLst>
                                          <p:attrName>style.visibility</p:attrName>
                                        </p:attrNameLst>
                                      </p:cBhvr>
                                      <p:to>
                                        <p:strVal val="visible"/>
                                      </p:to>
                                    </p:set>
                                    <p:animEffect transition="in" filter="fade">
                                      <p:cBhvr>
                                        <p:cTn id="12" dur="500"/>
                                        <p:tgtEl>
                                          <p:spTgt spid="3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5">
                                            <p:txEl>
                                              <p:pRg st="2" end="2"/>
                                            </p:txEl>
                                          </p:spTgt>
                                        </p:tgtEl>
                                        <p:attrNameLst>
                                          <p:attrName>style.visibility</p:attrName>
                                        </p:attrNameLst>
                                      </p:cBhvr>
                                      <p:to>
                                        <p:strVal val="visible"/>
                                      </p:to>
                                    </p:set>
                                    <p:animEffect transition="in" filter="fade">
                                      <p:cBhvr>
                                        <p:cTn id="17" dur="500"/>
                                        <p:tgtEl>
                                          <p:spTgt spid="3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5">
                                            <p:txEl>
                                              <p:pRg st="3" end="3"/>
                                            </p:txEl>
                                          </p:spTgt>
                                        </p:tgtEl>
                                        <p:attrNameLst>
                                          <p:attrName>style.visibility</p:attrName>
                                        </p:attrNameLst>
                                      </p:cBhvr>
                                      <p:to>
                                        <p:strVal val="visible"/>
                                      </p:to>
                                    </p:set>
                                    <p:animEffect transition="in" filter="fade">
                                      <p:cBhvr>
                                        <p:cTn id="22" dur="500"/>
                                        <p:tgtEl>
                                          <p:spTgt spid="3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5">
                                            <p:txEl>
                                              <p:pRg st="4" end="4"/>
                                            </p:txEl>
                                          </p:spTgt>
                                        </p:tgtEl>
                                        <p:attrNameLst>
                                          <p:attrName>style.visibility</p:attrName>
                                        </p:attrNameLst>
                                      </p:cBhvr>
                                      <p:to>
                                        <p:strVal val="visible"/>
                                      </p:to>
                                    </p:set>
                                    <p:animEffect transition="in" filter="fade">
                                      <p:cBhvr>
                                        <p:cTn id="27" dur="500"/>
                                        <p:tgtEl>
                                          <p:spTgt spid="37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5">
                                            <p:txEl>
                                              <p:pRg st="5" end="5"/>
                                            </p:txEl>
                                          </p:spTgt>
                                        </p:tgtEl>
                                        <p:attrNameLst>
                                          <p:attrName>style.visibility</p:attrName>
                                        </p:attrNameLst>
                                      </p:cBhvr>
                                      <p:to>
                                        <p:strVal val="visible"/>
                                      </p:to>
                                    </p:set>
                                    <p:animEffect transition="in" filter="fade">
                                      <p:cBhvr>
                                        <p:cTn id="32" dur="500"/>
                                        <p:tgtEl>
                                          <p:spTgt spid="37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5">
                                            <p:txEl>
                                              <p:pRg st="6" end="6"/>
                                            </p:txEl>
                                          </p:spTgt>
                                        </p:tgtEl>
                                        <p:attrNameLst>
                                          <p:attrName>style.visibility</p:attrName>
                                        </p:attrNameLst>
                                      </p:cBhvr>
                                      <p:to>
                                        <p:strVal val="visible"/>
                                      </p:to>
                                    </p:set>
                                    <p:animEffect transition="in" filter="fade">
                                      <p:cBhvr>
                                        <p:cTn id="37" dur="500"/>
                                        <p:tgtEl>
                                          <p:spTgt spid="37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5">
                                            <p:txEl>
                                              <p:pRg st="7" end="7"/>
                                            </p:txEl>
                                          </p:spTgt>
                                        </p:tgtEl>
                                        <p:attrNameLst>
                                          <p:attrName>style.visibility</p:attrName>
                                        </p:attrNameLst>
                                      </p:cBhvr>
                                      <p:to>
                                        <p:strVal val="visible"/>
                                      </p:to>
                                    </p:set>
                                    <p:animEffect transition="in" filter="fade">
                                      <p:cBhvr>
                                        <p:cTn id="42" dur="500"/>
                                        <p:tgtEl>
                                          <p:spTgt spid="37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5">
                                            <p:txEl>
                                              <p:pRg st="8" end="8"/>
                                            </p:txEl>
                                          </p:spTgt>
                                        </p:tgtEl>
                                        <p:attrNameLst>
                                          <p:attrName>style.visibility</p:attrName>
                                        </p:attrNameLst>
                                      </p:cBhvr>
                                      <p:to>
                                        <p:strVal val="visible"/>
                                      </p:to>
                                    </p:set>
                                    <p:animEffect transition="in" filter="fade">
                                      <p:cBhvr>
                                        <p:cTn id="47" dur="500"/>
                                        <p:tgtEl>
                                          <p:spTgt spid="37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5">
                                            <p:txEl>
                                              <p:pRg st="9" end="9"/>
                                            </p:txEl>
                                          </p:spTgt>
                                        </p:tgtEl>
                                        <p:attrNameLst>
                                          <p:attrName>style.visibility</p:attrName>
                                        </p:attrNameLst>
                                      </p:cBhvr>
                                      <p:to>
                                        <p:strVal val="visible"/>
                                      </p:to>
                                    </p:set>
                                    <p:animEffect transition="in" filter="fade">
                                      <p:cBhvr>
                                        <p:cTn id="52" dur="500"/>
                                        <p:tgtEl>
                                          <p:spTgt spid="37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75">
                                            <p:txEl>
                                              <p:pRg st="10" end="10"/>
                                            </p:txEl>
                                          </p:spTgt>
                                        </p:tgtEl>
                                        <p:attrNameLst>
                                          <p:attrName>style.visibility</p:attrName>
                                        </p:attrNameLst>
                                      </p:cBhvr>
                                      <p:to>
                                        <p:strVal val="visible"/>
                                      </p:to>
                                    </p:set>
                                    <p:animEffect transition="in" filter="fade">
                                      <p:cBhvr>
                                        <p:cTn id="57" dur="500"/>
                                        <p:tgtEl>
                                          <p:spTgt spid="37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75">
                                            <p:txEl>
                                              <p:pRg st="11" end="11"/>
                                            </p:txEl>
                                          </p:spTgt>
                                        </p:tgtEl>
                                        <p:attrNameLst>
                                          <p:attrName>style.visibility</p:attrName>
                                        </p:attrNameLst>
                                      </p:cBhvr>
                                      <p:to>
                                        <p:strVal val="visible"/>
                                      </p:to>
                                    </p:set>
                                    <p:animEffect transition="in" filter="fade">
                                      <p:cBhvr>
                                        <p:cTn id="62" dur="500"/>
                                        <p:tgtEl>
                                          <p:spTgt spid="37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466892" y="638656"/>
            <a:ext cx="52735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REPRESENTATIONAL POWER</a:t>
            </a:r>
            <a:endParaRPr/>
          </a:p>
        </p:txBody>
      </p:sp>
      <p:sp>
        <p:nvSpPr>
          <p:cNvPr id="203" name="Google Shape;203;p14"/>
          <p:cNvSpPr txBox="1">
            <a:spLocks noGrp="1"/>
          </p:cNvSpPr>
          <p:nvPr>
            <p:ph type="dt" idx="10"/>
          </p:nvPr>
        </p:nvSpPr>
        <p:spPr>
          <a:xfrm>
            <a:off x="7605951" y="6423914"/>
            <a:ext cx="2844799" cy="365125"/>
          </a:xfrm>
          <a:prstGeom prst="rect">
            <a:avLst/>
          </a:prstGeom>
          <a:noFill/>
          <a:ln>
            <a:noFill/>
          </a:ln>
        </p:spPr>
        <p:txBody>
          <a:bodyPr spcFirstLastPara="1" wrap="square" lIns="0" tIns="0" rIns="0" bIns="0" anchor="ctr" anchorCtr="0">
            <a:spAutoFit/>
          </a:bodyPr>
          <a:lstStyle/>
          <a:p>
            <a:pPr marL="25168" marR="0" lvl="0" indent="0" algn="r"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204" name="Google Shape;204;p14"/>
          <p:cNvSpPr txBox="1">
            <a:spLocks noGrp="1"/>
          </p:cNvSpPr>
          <p:nvPr>
            <p:ph type="ftr" idx="11"/>
          </p:nvPr>
        </p:nvSpPr>
        <p:spPr>
          <a:xfrm>
            <a:off x="581192" y="6423914"/>
            <a:ext cx="6917210" cy="365125"/>
          </a:xfrm>
          <a:prstGeom prst="rect">
            <a:avLst/>
          </a:prstGeom>
          <a:noFill/>
          <a:ln>
            <a:noFill/>
          </a:ln>
        </p:spPr>
        <p:txBody>
          <a:bodyPr spcFirstLastPara="1" wrap="square" lIns="0" tIns="0" rIns="0" bIns="0" anchor="ctr" anchorCtr="0">
            <a:spAutoFit/>
          </a:bodyPr>
          <a:lstStyle/>
          <a:p>
            <a:pPr marL="25168" marR="0" lvl="0" indent="0" algn="l" rtl="0">
              <a:lnSpc>
                <a:spcPct val="223000"/>
              </a:lnSpc>
              <a:spcBef>
                <a:spcPts val="0"/>
              </a:spcBef>
              <a:spcAft>
                <a:spcPts val="0"/>
              </a:spcAft>
              <a:buNone/>
            </a:pPr>
            <a:r>
              <a:rPr lang="en-US" sz="600" b="0" i="0" cap="none">
                <a:solidFill>
                  <a:schemeClr val="lt1"/>
                </a:solidFill>
                <a:latin typeface="Arial"/>
                <a:ea typeface="Arial"/>
                <a:cs typeface="Arial"/>
                <a:sym typeface="Arial"/>
              </a:rPr>
              <a:t>CSC 411: 10-NEURAL NETWORKS I</a:t>
            </a:r>
            <a:endParaRPr sz="600" b="0" i="0" cap="none">
              <a:solidFill>
                <a:schemeClr val="lt1"/>
              </a:solidFill>
              <a:latin typeface="Arial"/>
              <a:ea typeface="Arial"/>
              <a:cs typeface="Arial"/>
              <a:sym typeface="Arial"/>
            </a:endParaRPr>
          </a:p>
        </p:txBody>
      </p:sp>
      <p:sp>
        <p:nvSpPr>
          <p:cNvPr id="206" name="Google Shape;206;p14"/>
          <p:cNvSpPr txBox="1"/>
          <p:nvPr/>
        </p:nvSpPr>
        <p:spPr>
          <a:xfrm>
            <a:off x="2326666" y="1191856"/>
            <a:ext cx="7928855" cy="929390"/>
          </a:xfrm>
          <a:prstGeom prst="rect">
            <a:avLst/>
          </a:prstGeom>
          <a:noFill/>
          <a:ln>
            <a:noFill/>
          </a:ln>
        </p:spPr>
        <p:txBody>
          <a:bodyPr spcFirstLastPara="1" wrap="square" lIns="0" tIns="23900" rIns="0" bIns="0" anchor="t" anchorCtr="0">
            <a:spAutoFit/>
          </a:bodyPr>
          <a:lstStyle/>
          <a:p>
            <a:pPr marL="25168" marR="10067" lvl="0" indent="0" algn="l" rtl="0">
              <a:spcBef>
                <a:spcPts val="0"/>
              </a:spcBef>
              <a:spcAft>
                <a:spcPts val="0"/>
              </a:spcAft>
              <a:buNone/>
            </a:pPr>
            <a:r>
              <a:rPr lang="en-US" sz="1982">
                <a:solidFill>
                  <a:schemeClr val="dk1"/>
                </a:solidFill>
                <a:latin typeface="Arial"/>
                <a:ea typeface="Arial"/>
                <a:cs typeface="Arial"/>
                <a:sym typeface="Arial"/>
              </a:rPr>
              <a:t>Neural network with at </a:t>
            </a:r>
            <a:r>
              <a:rPr lang="en-US" sz="1982" b="1">
                <a:solidFill>
                  <a:schemeClr val="dk1"/>
                </a:solidFill>
                <a:latin typeface="Arial"/>
                <a:ea typeface="Arial"/>
                <a:cs typeface="Arial"/>
                <a:sym typeface="Arial"/>
              </a:rPr>
              <a:t>least one hidden layer </a:t>
            </a:r>
            <a:r>
              <a:rPr lang="en-US" sz="1982">
                <a:solidFill>
                  <a:schemeClr val="dk1"/>
                </a:solidFill>
                <a:latin typeface="Arial"/>
                <a:ea typeface="Arial"/>
                <a:cs typeface="Arial"/>
                <a:sym typeface="Arial"/>
              </a:rPr>
              <a:t>is a universal approximator (can represent any function).</a:t>
            </a:r>
            <a:endParaRPr sz="1982">
              <a:solidFill>
                <a:schemeClr val="dk1"/>
              </a:solidFill>
              <a:latin typeface="Arial"/>
              <a:ea typeface="Arial"/>
              <a:cs typeface="Arial"/>
              <a:sym typeface="Arial"/>
            </a:endParaRPr>
          </a:p>
          <a:p>
            <a:pPr marL="25168" marR="0" lvl="0" indent="0" algn="l" rtl="0">
              <a:spcBef>
                <a:spcPts val="377"/>
              </a:spcBef>
              <a:spcAft>
                <a:spcPts val="0"/>
              </a:spcAft>
              <a:buNone/>
            </a:pPr>
            <a:r>
              <a:rPr lang="en-US" sz="1585">
                <a:solidFill>
                  <a:schemeClr val="dk1"/>
                </a:solidFill>
                <a:latin typeface="Arial"/>
                <a:ea typeface="Arial"/>
                <a:cs typeface="Arial"/>
                <a:sym typeface="Arial"/>
              </a:rPr>
              <a:t>Proof in: Approximation by Superpositions of Sigmoidal Function, Cybenko, </a:t>
            </a:r>
            <a:r>
              <a:rPr lang="en-US" sz="1585" u="sng">
                <a:solidFill>
                  <a:srgbClr val="EC008C"/>
                </a:solidFill>
                <a:latin typeface="Arial"/>
                <a:ea typeface="Arial"/>
                <a:cs typeface="Arial"/>
                <a:sym typeface="Arial"/>
                <a:hlinkClick r:id="rId3">
                  <a:extLst>
                    <a:ext uri="{A12FA001-AC4F-418D-AE19-62706E023703}">
                      <ahyp:hlinkClr xmlns:ahyp="http://schemas.microsoft.com/office/drawing/2018/hyperlinkcolor" val="tx"/>
                    </a:ext>
                  </a:extLst>
                </a:hlinkClick>
              </a:rPr>
              <a:t>paper</a:t>
            </a:r>
            <a:endParaRPr sz="1585">
              <a:solidFill>
                <a:schemeClr val="dk1"/>
              </a:solidFill>
              <a:latin typeface="Arial"/>
              <a:ea typeface="Arial"/>
              <a:cs typeface="Arial"/>
              <a:sym typeface="Arial"/>
            </a:endParaRPr>
          </a:p>
        </p:txBody>
      </p:sp>
      <p:pic>
        <p:nvPicPr>
          <p:cNvPr id="207" name="Google Shape;207;p14"/>
          <p:cNvPicPr preferRelativeResize="0"/>
          <p:nvPr/>
        </p:nvPicPr>
        <p:blipFill rotWithShape="1">
          <a:blip r:embed="rId4">
            <a:alphaModFix/>
          </a:blip>
          <a:srcRect/>
          <a:stretch/>
        </p:blipFill>
        <p:spPr>
          <a:xfrm>
            <a:off x="2552690" y="2334193"/>
            <a:ext cx="7631316" cy="2709080"/>
          </a:xfrm>
          <a:prstGeom prst="rect">
            <a:avLst/>
          </a:prstGeom>
          <a:noFill/>
          <a:ln>
            <a:noFill/>
          </a:ln>
        </p:spPr>
      </p:pic>
      <p:sp>
        <p:nvSpPr>
          <p:cNvPr id="210" name="Google Shape;210;p14"/>
          <p:cNvSpPr txBox="1"/>
          <p:nvPr/>
        </p:nvSpPr>
        <p:spPr>
          <a:xfrm>
            <a:off x="1811130" y="5191959"/>
            <a:ext cx="8256025" cy="1531030"/>
          </a:xfrm>
          <a:prstGeom prst="rect">
            <a:avLst/>
          </a:prstGeom>
          <a:noFill/>
          <a:ln>
            <a:noFill/>
          </a:ln>
        </p:spPr>
        <p:txBody>
          <a:bodyPr spcFirstLastPara="1" wrap="square" lIns="0" tIns="23900" rIns="0" bIns="0" anchor="t" anchorCtr="0">
            <a:spAutoFit/>
          </a:bodyPr>
          <a:lstStyle/>
          <a:p>
            <a:pPr marL="573821" marR="157297" lvl="0" indent="0" algn="l" rtl="0">
              <a:spcBef>
                <a:spcPts val="0"/>
              </a:spcBef>
              <a:spcAft>
                <a:spcPts val="0"/>
              </a:spcAft>
              <a:buNone/>
            </a:pPr>
            <a:r>
              <a:rPr lang="en-US" sz="1982" dirty="0">
                <a:solidFill>
                  <a:schemeClr val="dk1"/>
                </a:solidFill>
                <a:latin typeface="Arial"/>
                <a:ea typeface="Arial"/>
                <a:cs typeface="Arial"/>
                <a:sym typeface="Arial"/>
              </a:rPr>
              <a:t>The capacity of the network increases with more hidden units and more hidden layers</a:t>
            </a:r>
            <a:endParaRPr sz="1982" dirty="0">
              <a:solidFill>
                <a:schemeClr val="dk1"/>
              </a:solidFill>
              <a:latin typeface="Arial"/>
              <a:ea typeface="Arial"/>
              <a:cs typeface="Arial"/>
              <a:sym typeface="Arial"/>
            </a:endParaRPr>
          </a:p>
          <a:p>
            <a:pPr marL="573821" marR="10067" lvl="0" indent="0" algn="l" rtl="0">
              <a:lnSpc>
                <a:spcPct val="94600"/>
              </a:lnSpc>
              <a:spcBef>
                <a:spcPts val="404"/>
              </a:spcBef>
              <a:spcAft>
                <a:spcPts val="0"/>
              </a:spcAft>
              <a:buNone/>
            </a:pPr>
            <a:r>
              <a:rPr lang="en-US" sz="1982" dirty="0">
                <a:solidFill>
                  <a:schemeClr val="dk1"/>
                </a:solidFill>
                <a:latin typeface="Arial"/>
                <a:ea typeface="Arial"/>
                <a:cs typeface="Arial"/>
                <a:sym typeface="Arial"/>
              </a:rPr>
              <a:t>Why go deeper? Read e.g.,: </a:t>
            </a:r>
            <a:r>
              <a:rPr lang="en-US" sz="1585" dirty="0">
                <a:solidFill>
                  <a:schemeClr val="dk1"/>
                </a:solidFill>
                <a:latin typeface="Arial"/>
                <a:ea typeface="Arial"/>
                <a:cs typeface="Arial"/>
                <a:sym typeface="Arial"/>
              </a:rPr>
              <a:t>Do Deep Nets Really Need to be Deep? Jimmy Ba, Rich Caruana, Paper: </a:t>
            </a:r>
            <a:r>
              <a:rPr lang="en-US" sz="1585" u="sng" dirty="0">
                <a:solidFill>
                  <a:srgbClr val="EC008C"/>
                </a:solidFill>
                <a:latin typeface="Arial"/>
                <a:ea typeface="Arial"/>
                <a:cs typeface="Arial"/>
                <a:sym typeface="Arial"/>
                <a:hlinkClick r:id="rId5">
                  <a:extLst>
                    <a:ext uri="{A12FA001-AC4F-418D-AE19-62706E023703}">
                      <ahyp:hlinkClr xmlns:ahyp="http://schemas.microsoft.com/office/drawing/2018/hyperlinkcolor" val="tx"/>
                    </a:ext>
                  </a:extLst>
                </a:hlinkClick>
              </a:rPr>
              <a:t>paper</a:t>
            </a:r>
            <a:r>
              <a:rPr lang="en-US" sz="1585" dirty="0">
                <a:solidFill>
                  <a:schemeClr val="dk1"/>
                </a:solidFill>
                <a:latin typeface="Arial"/>
                <a:ea typeface="Arial"/>
                <a:cs typeface="Arial"/>
                <a:sym typeface="Arial"/>
              </a:rPr>
              <a:t>]</a:t>
            </a:r>
            <a:endParaRPr sz="1585" dirty="0">
              <a:solidFill>
                <a:schemeClr val="dk1"/>
              </a:solidFill>
              <a:latin typeface="Arial"/>
              <a:ea typeface="Arial"/>
              <a:cs typeface="Arial"/>
              <a:sym typeface="Arial"/>
            </a:endParaRPr>
          </a:p>
          <a:p>
            <a:pPr marL="25168" marR="0" lvl="0" indent="0" algn="l" rtl="0">
              <a:spcBef>
                <a:spcPts val="1060"/>
              </a:spcBef>
              <a:spcAft>
                <a:spcPts val="0"/>
              </a:spcAft>
              <a:buNone/>
            </a:pPr>
            <a:r>
              <a:rPr lang="en-US" sz="1189" u="sng" dirty="0">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[http://cs231n.github.io/neural-networks-1/]</a:t>
            </a:r>
            <a:endParaRPr sz="1189" dirty="0">
              <a:solidFill>
                <a:schemeClr val="dk1"/>
              </a:solidFill>
              <a:latin typeface="Arial"/>
              <a:ea typeface="Arial"/>
              <a:cs typeface="Arial"/>
              <a:sym typeface="Arial"/>
            </a:endParaRPr>
          </a:p>
        </p:txBody>
      </p:sp>
      <p:sp>
        <p:nvSpPr>
          <p:cNvPr id="211" name="Google Shape;211;p14"/>
          <p:cNvSpPr txBox="1"/>
          <p:nvPr/>
        </p:nvSpPr>
        <p:spPr>
          <a:xfrm>
            <a:off x="9994441" y="6896068"/>
            <a:ext cx="557448" cy="166712"/>
          </a:xfrm>
          <a:prstGeom prst="rect">
            <a:avLst/>
          </a:prstGeom>
          <a:noFill/>
          <a:ln>
            <a:noFill/>
          </a:ln>
        </p:spPr>
        <p:txBody>
          <a:bodyPr spcFirstLastPara="1" wrap="square" lIns="0" tIns="0" rIns="0" bIns="0" anchor="t" anchorCtr="0">
            <a:spAutoFit/>
          </a:bodyPr>
          <a:lstStyle/>
          <a:p>
            <a:pPr marL="25168" marR="0" lvl="0" indent="0" algn="l" rtl="0">
              <a:lnSpc>
                <a:spcPct val="112531"/>
              </a:lnSpc>
              <a:spcBef>
                <a:spcPts val="0"/>
              </a:spcBef>
              <a:spcAft>
                <a:spcPts val="0"/>
              </a:spcAft>
              <a:buNone/>
            </a:pPr>
            <a:r>
              <a:rPr lang="en-US" sz="1189">
                <a:solidFill>
                  <a:srgbClr val="FFFFFF"/>
                </a:solidFill>
                <a:latin typeface="Arial"/>
                <a:ea typeface="Arial"/>
                <a:cs typeface="Arial"/>
                <a:sym typeface="Arial"/>
              </a:rPr>
              <a:t>14 / 62</a:t>
            </a:r>
            <a:endParaRPr sz="1189">
              <a:solidFill>
                <a:schemeClr val="dk1"/>
              </a:solidFill>
              <a:latin typeface="Arial"/>
              <a:ea typeface="Arial"/>
              <a:cs typeface="Arial"/>
              <a:sym typeface="Arial"/>
            </a:endParaRPr>
          </a:p>
        </p:txBody>
      </p:sp>
    </p:spTree>
  </p:cSld>
  <p:clrMapOvr>
    <a:masterClrMapping/>
  </p:clrMapOvr>
  <p:transition>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581192" y="575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GLOSSARY</a:t>
            </a:r>
            <a:endParaRPr/>
          </a:p>
        </p:txBody>
      </p:sp>
      <p:sp>
        <p:nvSpPr>
          <p:cNvPr id="381" name="Google Shape;381;p25"/>
          <p:cNvSpPr txBox="1">
            <a:spLocks noGrp="1"/>
          </p:cNvSpPr>
          <p:nvPr>
            <p:ph type="body" idx="1"/>
          </p:nvPr>
        </p:nvSpPr>
        <p:spPr>
          <a:xfrm>
            <a:off x="581192" y="1252329"/>
            <a:ext cx="11140908" cy="553670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4"/>
              <a:buNone/>
            </a:pPr>
            <a:r>
              <a:rPr lang="en-US" sz="1200" b="1"/>
              <a:t>Activation Function:</a:t>
            </a:r>
            <a:r>
              <a:rPr lang="en-US" sz="1200"/>
              <a:t> A mathematical function that introduces non-linearity into a neural network. </a:t>
            </a:r>
            <a:endParaRPr/>
          </a:p>
          <a:p>
            <a:pPr marL="0" lvl="0" indent="0" algn="l" rtl="0">
              <a:lnSpc>
                <a:spcPct val="100000"/>
              </a:lnSpc>
              <a:spcBef>
                <a:spcPts val="840"/>
              </a:spcBef>
              <a:spcAft>
                <a:spcPts val="0"/>
              </a:spcAft>
              <a:buSzPts val="1104"/>
              <a:buNone/>
            </a:pPr>
            <a:r>
              <a:rPr lang="en-US" sz="1200" b="1"/>
              <a:t>Backpropagation:</a:t>
            </a:r>
            <a:r>
              <a:rPr lang="en-US" sz="1200"/>
              <a:t> The central algorithm for training artificial neural networks. It uses gradient descent to minimize the difference between the network's predictions and the actual target values. </a:t>
            </a:r>
            <a:endParaRPr/>
          </a:p>
          <a:p>
            <a:pPr marL="0" lvl="0" indent="0" algn="l" rtl="0">
              <a:lnSpc>
                <a:spcPct val="100000"/>
              </a:lnSpc>
              <a:spcBef>
                <a:spcPts val="840"/>
              </a:spcBef>
              <a:spcAft>
                <a:spcPts val="0"/>
              </a:spcAft>
              <a:buSzPts val="1104"/>
              <a:buNone/>
            </a:pPr>
            <a:r>
              <a:rPr lang="en-US" sz="1200" b="1"/>
              <a:t>Bias:</a:t>
            </a:r>
            <a:r>
              <a:rPr lang="en-US" sz="1200"/>
              <a:t> A value added to the weighted sum of inputs for each neuron. Biases help shift the activation function, allowing for more flexibility in the network's learning.</a:t>
            </a:r>
            <a:endParaRPr/>
          </a:p>
          <a:p>
            <a:pPr marL="0" lvl="0" indent="0" algn="l" rtl="0">
              <a:lnSpc>
                <a:spcPct val="100000"/>
              </a:lnSpc>
              <a:spcBef>
                <a:spcPts val="840"/>
              </a:spcBef>
              <a:spcAft>
                <a:spcPts val="0"/>
              </a:spcAft>
              <a:buSzPts val="1104"/>
              <a:buNone/>
            </a:pPr>
            <a:r>
              <a:rPr lang="en-US" sz="1200" b="1"/>
              <a:t>Cost Function:</a:t>
            </a:r>
            <a:r>
              <a:rPr lang="en-US" sz="1200"/>
              <a:t> Also known as the loss function, this function measures the difference between the network's predictions and the target values. </a:t>
            </a:r>
            <a:endParaRPr/>
          </a:p>
          <a:p>
            <a:pPr marL="0" lvl="0" indent="0" algn="l" rtl="0">
              <a:lnSpc>
                <a:spcPct val="100000"/>
              </a:lnSpc>
              <a:spcBef>
                <a:spcPts val="840"/>
              </a:spcBef>
              <a:spcAft>
                <a:spcPts val="0"/>
              </a:spcAft>
              <a:buSzPts val="1104"/>
              <a:buNone/>
            </a:pPr>
            <a:r>
              <a:rPr lang="en-US" sz="1200" b="1"/>
              <a:t>Gradient Descent:</a:t>
            </a:r>
            <a:r>
              <a:rPr lang="en-US" sz="1200"/>
              <a:t> An optimization algorithm that iteratively adjusts the weights and biases of a neural network to minimize the cost function. It calculates the gradient of the cost function with respect to each parameter and updates the parameters in the direction of the negative gradient.</a:t>
            </a:r>
            <a:endParaRPr/>
          </a:p>
          <a:p>
            <a:pPr marL="0" lvl="0" indent="0" algn="l" rtl="0">
              <a:lnSpc>
                <a:spcPct val="100000"/>
              </a:lnSpc>
              <a:spcBef>
                <a:spcPts val="840"/>
              </a:spcBef>
              <a:spcAft>
                <a:spcPts val="0"/>
              </a:spcAft>
              <a:buSzPts val="1104"/>
              <a:buNone/>
            </a:pPr>
            <a:r>
              <a:rPr lang="en-US" sz="1200" b="1"/>
              <a:t>Hidden Layers:</a:t>
            </a:r>
            <a:r>
              <a:rPr lang="en-US" sz="1200"/>
              <a:t> Layers in a neural network between the input and output layers. </a:t>
            </a:r>
            <a:endParaRPr/>
          </a:p>
          <a:p>
            <a:pPr marL="0" lvl="0" indent="0" algn="l" rtl="0">
              <a:lnSpc>
                <a:spcPct val="100000"/>
              </a:lnSpc>
              <a:spcBef>
                <a:spcPts val="840"/>
              </a:spcBef>
              <a:spcAft>
                <a:spcPts val="0"/>
              </a:spcAft>
              <a:buSzPts val="1104"/>
              <a:buNone/>
            </a:pPr>
            <a:r>
              <a:rPr lang="en-US" sz="1200" b="1"/>
              <a:t>Input Layer:</a:t>
            </a:r>
            <a:r>
              <a:rPr lang="en-US" sz="1200"/>
              <a:t> The first layer in a neural network that receives the initial data.</a:t>
            </a:r>
            <a:endParaRPr/>
          </a:p>
          <a:p>
            <a:pPr marL="0" lvl="0" indent="0" algn="l" rtl="0">
              <a:lnSpc>
                <a:spcPct val="100000"/>
              </a:lnSpc>
              <a:spcBef>
                <a:spcPts val="840"/>
              </a:spcBef>
              <a:spcAft>
                <a:spcPts val="0"/>
              </a:spcAft>
              <a:buSzPts val="1104"/>
              <a:buNone/>
            </a:pPr>
            <a:r>
              <a:rPr lang="en-US" sz="1200" b="1"/>
              <a:t>Logistic Function/Curve:</a:t>
            </a:r>
            <a:r>
              <a:rPr lang="en-US" sz="1200"/>
              <a:t> Also known as the Sigmoid function, this function squashes the output of a neuron to a value between 0 and 1. It's often used in the output layer for binary classification tasks.</a:t>
            </a:r>
            <a:endParaRPr/>
          </a:p>
          <a:p>
            <a:pPr marL="0" lvl="0" indent="0" algn="l" rtl="0">
              <a:lnSpc>
                <a:spcPct val="100000"/>
              </a:lnSpc>
              <a:spcBef>
                <a:spcPts val="840"/>
              </a:spcBef>
              <a:spcAft>
                <a:spcPts val="0"/>
              </a:spcAft>
              <a:buSzPts val="1104"/>
              <a:buNone/>
            </a:pPr>
            <a:r>
              <a:rPr lang="en-US" sz="1200" b="1"/>
              <a:t>Multi-layer Perceptron (MLP):</a:t>
            </a:r>
            <a:r>
              <a:rPr lang="en-US" sz="1200"/>
              <a:t> A type of feedforward neural network with one or more hidden layers.</a:t>
            </a:r>
            <a:endParaRPr/>
          </a:p>
          <a:p>
            <a:pPr marL="0" lvl="0" indent="0" algn="l" rtl="0">
              <a:lnSpc>
                <a:spcPct val="100000"/>
              </a:lnSpc>
              <a:spcBef>
                <a:spcPts val="840"/>
              </a:spcBef>
              <a:spcAft>
                <a:spcPts val="0"/>
              </a:spcAft>
              <a:buSzPts val="1104"/>
              <a:buNone/>
            </a:pPr>
            <a:r>
              <a:rPr lang="en-US" sz="1200" b="1"/>
              <a:t>Neuron:</a:t>
            </a:r>
            <a:r>
              <a:rPr lang="en-US" sz="1200"/>
              <a:t> The basic building block of a neural network. Each neuron receives input from other neurons, performs a weighted sum of its inputs, applies an activation function, and passes the output to other neurons.</a:t>
            </a:r>
            <a:endParaRPr/>
          </a:p>
          <a:p>
            <a:pPr marL="0" lvl="0" indent="0" algn="l" rtl="0">
              <a:lnSpc>
                <a:spcPct val="100000"/>
              </a:lnSpc>
              <a:spcBef>
                <a:spcPts val="840"/>
              </a:spcBef>
              <a:spcAft>
                <a:spcPts val="0"/>
              </a:spcAft>
              <a:buSzPts val="1104"/>
              <a:buNone/>
            </a:pPr>
            <a:r>
              <a:rPr lang="en-US" sz="1200" b="1"/>
              <a:t>Output Layer:</a:t>
            </a:r>
            <a:r>
              <a:rPr lang="en-US" sz="1200"/>
              <a:t> The final layer in a neural network that produces the network's predictions or classifications.</a:t>
            </a:r>
            <a:endParaRPr/>
          </a:p>
          <a:p>
            <a:pPr marL="0" lvl="0" indent="0" algn="l" rtl="0">
              <a:lnSpc>
                <a:spcPct val="100000"/>
              </a:lnSpc>
              <a:spcBef>
                <a:spcPts val="840"/>
              </a:spcBef>
              <a:spcAft>
                <a:spcPts val="0"/>
              </a:spcAft>
              <a:buSzPts val="1104"/>
              <a:buNone/>
            </a:pPr>
            <a:r>
              <a:rPr lang="en-US" sz="1200" b="1"/>
              <a:t>ReLU (Rectified Linear Unit):</a:t>
            </a:r>
            <a:r>
              <a:rPr lang="en-US" sz="1200"/>
              <a:t> An activation function that outputs 0 for negative inputs and the input value for positive inputs. It's a popular choice for its computational efficiency and effectiveness in many applications.</a:t>
            </a:r>
            <a:endParaRPr/>
          </a:p>
          <a:p>
            <a:pPr marL="0" lvl="0" indent="0" algn="l" rtl="0">
              <a:lnSpc>
                <a:spcPct val="100000"/>
              </a:lnSpc>
              <a:spcBef>
                <a:spcPts val="840"/>
              </a:spcBef>
              <a:spcAft>
                <a:spcPts val="0"/>
              </a:spcAft>
              <a:buSzPts val="1104"/>
              <a:buNone/>
            </a:pPr>
            <a:r>
              <a:rPr lang="en-US" sz="1200" b="1"/>
              <a:t>Softmax Function:</a:t>
            </a:r>
            <a:r>
              <a:rPr lang="en-US" sz="1200"/>
              <a:t> An activation function that outputs a probability distribution over multiple classes. Typically used in the output layer for multi-class classification tasks.</a:t>
            </a:r>
            <a:endParaRPr/>
          </a:p>
          <a:p>
            <a:pPr marL="0" lvl="0" indent="0" algn="l" rtl="0">
              <a:lnSpc>
                <a:spcPct val="100000"/>
              </a:lnSpc>
              <a:spcBef>
                <a:spcPts val="840"/>
              </a:spcBef>
              <a:spcAft>
                <a:spcPts val="0"/>
              </a:spcAft>
              <a:buSzPts val="1104"/>
              <a:buNone/>
            </a:pPr>
            <a:r>
              <a:rPr lang="en-US" sz="1200" b="1"/>
              <a:t>Tanh (Hyperbolic Tangent):</a:t>
            </a:r>
            <a:r>
              <a:rPr lang="en-US" sz="1200"/>
              <a:t> An activation function similar to the Sigmoid function but squashes the output to a value between -1 and 1.</a:t>
            </a:r>
            <a:endParaRPr/>
          </a:p>
          <a:p>
            <a:pPr marL="0" lvl="0" indent="0" algn="l" rtl="0">
              <a:lnSpc>
                <a:spcPct val="100000"/>
              </a:lnSpc>
              <a:spcBef>
                <a:spcPts val="840"/>
              </a:spcBef>
              <a:spcAft>
                <a:spcPts val="0"/>
              </a:spcAft>
              <a:buSzPts val="1104"/>
              <a:buNone/>
            </a:pPr>
            <a:r>
              <a:rPr lang="en-US" sz="1200" b="1"/>
              <a:t>Weights:</a:t>
            </a:r>
            <a:r>
              <a:rPr lang="en-US" sz="1200"/>
              <a:t> Numerical values that determine the strength of connections between neurons. They are adjusted during the learning process to minimize the cost function.</a:t>
            </a:r>
            <a:endParaRPr/>
          </a:p>
        </p:txBody>
      </p:sp>
      <p:sp>
        <p:nvSpPr>
          <p:cNvPr id="382" name="Google Shape;382;p25"/>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REFERENCES</a:t>
            </a:r>
            <a:endParaRPr/>
          </a:p>
        </p:txBody>
      </p:sp>
      <p:sp>
        <p:nvSpPr>
          <p:cNvPr id="388" name="Google Shape;388;p26"/>
          <p:cNvSpPr txBox="1">
            <a:spLocks noGrp="1"/>
          </p:cNvSpPr>
          <p:nvPr>
            <p:ph type="body" idx="1"/>
          </p:nvPr>
        </p:nvSpPr>
        <p:spPr>
          <a:xfrm>
            <a:off x="581192" y="1451113"/>
            <a:ext cx="11029615" cy="4524237"/>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564"/>
              <a:buChar char="◼"/>
            </a:pPr>
            <a:r>
              <a:rPr lang="en-US"/>
              <a:t>3blue1brown Overview of Neural Networks: </a:t>
            </a:r>
            <a:r>
              <a:rPr lang="en-US" u="sng">
                <a:solidFill>
                  <a:schemeClr val="hlink"/>
                </a:solidFill>
                <a:hlinkClick r:id="rId3"/>
              </a:rPr>
              <a:t>https://www.3blue1brown.com/lessons/neural-networks</a:t>
            </a:r>
            <a:endParaRPr/>
          </a:p>
          <a:p>
            <a:pPr marL="306000" lvl="0" indent="-306000" algn="l" rtl="0">
              <a:lnSpc>
                <a:spcPct val="110000"/>
              </a:lnSpc>
              <a:spcBef>
                <a:spcPts val="940"/>
              </a:spcBef>
              <a:spcAft>
                <a:spcPts val="0"/>
              </a:spcAft>
              <a:buSzPts val="1564"/>
              <a:buChar char="◼"/>
            </a:pPr>
            <a:r>
              <a:rPr lang="en-US" u="sng">
                <a:solidFill>
                  <a:schemeClr val="hlink"/>
                </a:solidFill>
                <a:hlinkClick r:id="rId4"/>
              </a:rPr>
              <a:t>https://www.youtube.com/watch?v=aircAruvnKk&amp;list=PLZHQObOWTQDNU6R1_67000Dx_ZCJB-3pi</a:t>
            </a:r>
            <a:r>
              <a:rPr lang="en-US"/>
              <a:t> </a:t>
            </a:r>
            <a:endParaRPr/>
          </a:p>
          <a:p>
            <a:pPr marL="306000" lvl="0" indent="-306000" algn="l" rtl="0">
              <a:lnSpc>
                <a:spcPct val="110000"/>
              </a:lnSpc>
              <a:spcBef>
                <a:spcPts val="940"/>
              </a:spcBef>
              <a:spcAft>
                <a:spcPts val="0"/>
              </a:spcAft>
              <a:buSzPts val="1564"/>
              <a:buChar char="◼"/>
            </a:pPr>
            <a:r>
              <a:rPr lang="en-US"/>
              <a:t>Understanding Backpropagation: </a:t>
            </a:r>
            <a:r>
              <a:rPr lang="en-US" u="sng">
                <a:solidFill>
                  <a:schemeClr val="hlink"/>
                </a:solidFill>
                <a:hlinkClick r:id="rId5"/>
              </a:rPr>
              <a:t>https://towardsdatascience.com/understanding-backpropagation-abcc509ca9d0</a:t>
            </a:r>
            <a:r>
              <a:rPr lang="en-US"/>
              <a:t>   </a:t>
            </a:r>
            <a:endParaRPr/>
          </a:p>
          <a:p>
            <a:pPr marL="306000" lvl="0" indent="-306000" algn="l" rtl="0">
              <a:lnSpc>
                <a:spcPct val="110000"/>
              </a:lnSpc>
              <a:spcBef>
                <a:spcPts val="940"/>
              </a:spcBef>
              <a:spcAft>
                <a:spcPts val="0"/>
              </a:spcAft>
              <a:buSzPts val="1564"/>
              <a:buChar char="◼"/>
            </a:pPr>
            <a:r>
              <a:rPr lang="en-US"/>
              <a:t>Backpropagation – A Visual Walkthrough: </a:t>
            </a:r>
            <a:r>
              <a:rPr lang="en-US" u="sng">
                <a:solidFill>
                  <a:schemeClr val="hlink"/>
                </a:solidFill>
                <a:hlinkClick r:id="rId6"/>
              </a:rPr>
              <a:t>https://www.youtube.com/watch?v=9d2fwGjyb4M</a:t>
            </a:r>
            <a:r>
              <a:rPr lang="en-US"/>
              <a:t> </a:t>
            </a:r>
            <a:endParaRPr/>
          </a:p>
          <a:p>
            <a:pPr marL="306000" lvl="0" indent="-306000" algn="l" rtl="0">
              <a:lnSpc>
                <a:spcPct val="110000"/>
              </a:lnSpc>
              <a:spcBef>
                <a:spcPts val="940"/>
              </a:spcBef>
              <a:spcAft>
                <a:spcPts val="0"/>
              </a:spcAft>
              <a:buSzPts val="1564"/>
              <a:buChar char="◼"/>
            </a:pPr>
            <a:r>
              <a:rPr lang="en-US"/>
              <a:t>Multilayer Perceptron Classifier (MLPClassier): </a:t>
            </a:r>
            <a:r>
              <a:rPr lang="en-US" u="sng">
                <a:solidFill>
                  <a:schemeClr val="hlink"/>
                </a:solidFill>
                <a:hlinkClick r:id="rId7"/>
              </a:rPr>
              <a:t>https://michael-fuchs-python.netlify.app/2021/02/03/nn-multi-layer-perceptron-classifier-mlpclassifier/</a:t>
            </a:r>
            <a:r>
              <a:rPr lang="en-US"/>
              <a:t> </a:t>
            </a:r>
            <a:endParaRPr/>
          </a:p>
          <a:p>
            <a:pPr marL="306000" lvl="0" indent="-206686" algn="l" rtl="0">
              <a:lnSpc>
                <a:spcPct val="110000"/>
              </a:lnSpc>
              <a:spcBef>
                <a:spcPts val="940"/>
              </a:spcBef>
              <a:spcAft>
                <a:spcPts val="0"/>
              </a:spcAft>
              <a:buSzPts val="1564"/>
              <a:buNone/>
            </a:pPr>
            <a:endParaRPr/>
          </a:p>
          <a:p>
            <a:pPr marL="306000" lvl="0" indent="-206686" algn="l" rtl="0">
              <a:lnSpc>
                <a:spcPct val="110000"/>
              </a:lnSpc>
              <a:spcBef>
                <a:spcPts val="940"/>
              </a:spcBef>
              <a:spcAft>
                <a:spcPts val="0"/>
              </a:spcAft>
              <a:buSzPts val="1564"/>
              <a:buNone/>
            </a:pPr>
            <a:endParaRPr/>
          </a:p>
        </p:txBody>
      </p:sp>
      <p:sp>
        <p:nvSpPr>
          <p:cNvPr id="389" name="Google Shape;389;p26"/>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p:nvPr/>
        </p:nvSpPr>
        <p:spPr>
          <a:xfrm>
            <a:off x="705818" y="1369440"/>
            <a:ext cx="8164164" cy="1195776"/>
          </a:xfrm>
          <a:prstGeom prst="rect">
            <a:avLst/>
          </a:prstGeom>
          <a:noFill/>
          <a:ln>
            <a:noFill/>
          </a:ln>
        </p:spPr>
        <p:txBody>
          <a:bodyPr spcFirstLastPara="1" wrap="square" lIns="0" tIns="151000" rIns="0" bIns="0" anchor="t" anchorCtr="0">
            <a:spAutoFit/>
          </a:bodyPr>
          <a:lstStyle/>
          <a:p>
            <a:pPr marL="418403" marR="0" lvl="0" indent="-342900" algn="l" rtl="0">
              <a:spcBef>
                <a:spcPts val="0"/>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Many machine learning methods inspired by biology, e.g., the (human) brain</a:t>
            </a:r>
            <a:endParaRPr sz="1982">
              <a:solidFill>
                <a:schemeClr val="dk1"/>
              </a:solidFill>
              <a:latin typeface="Arial"/>
              <a:ea typeface="Arial"/>
              <a:cs typeface="Arial"/>
              <a:sym typeface="Arial"/>
            </a:endParaRPr>
          </a:p>
          <a:p>
            <a:pPr marL="418403" marR="217700" lvl="0" indent="-342900" algn="l" rtl="0">
              <a:spcBef>
                <a:spcPts val="991"/>
              </a:spcBef>
              <a:spcAft>
                <a:spcPts val="0"/>
              </a:spcAft>
              <a:buClr>
                <a:schemeClr val="accent1"/>
              </a:buClr>
              <a:buSzPts val="1982"/>
              <a:buFont typeface="Noto Sans Symbols"/>
              <a:buChar char="▪"/>
            </a:pPr>
            <a:r>
              <a:rPr lang="en-US" sz="1982">
                <a:solidFill>
                  <a:schemeClr val="dk1"/>
                </a:solidFill>
                <a:latin typeface="Arial"/>
                <a:ea typeface="Arial"/>
                <a:cs typeface="Arial"/>
                <a:sym typeface="Arial"/>
              </a:rPr>
              <a:t>Our brain has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11 </a:t>
            </a:r>
            <a:r>
              <a:rPr lang="en-US" sz="1982">
                <a:solidFill>
                  <a:schemeClr val="dk1"/>
                </a:solidFill>
                <a:latin typeface="Arial"/>
                <a:ea typeface="Arial"/>
                <a:cs typeface="Arial"/>
                <a:sym typeface="Arial"/>
              </a:rPr>
              <a:t>neurons, each of which communicates (is connected) to </a:t>
            </a:r>
            <a:r>
              <a:rPr lang="en-US" sz="1982" i="1">
                <a:solidFill>
                  <a:schemeClr val="dk1"/>
                </a:solidFill>
                <a:latin typeface="Verdana"/>
                <a:ea typeface="Verdana"/>
                <a:cs typeface="Verdana"/>
                <a:sym typeface="Verdana"/>
              </a:rPr>
              <a:t>∼ </a:t>
            </a:r>
            <a:r>
              <a:rPr lang="en-US" sz="1982">
                <a:solidFill>
                  <a:schemeClr val="dk1"/>
                </a:solidFill>
                <a:latin typeface="Arial"/>
                <a:ea typeface="Arial"/>
                <a:cs typeface="Arial"/>
                <a:sym typeface="Arial"/>
              </a:rPr>
              <a:t>10</a:t>
            </a:r>
            <a:r>
              <a:rPr lang="en-US" sz="2081" baseline="30000">
                <a:solidFill>
                  <a:schemeClr val="dk1"/>
                </a:solidFill>
                <a:latin typeface="Arial"/>
                <a:ea typeface="Arial"/>
                <a:cs typeface="Arial"/>
                <a:sym typeface="Arial"/>
              </a:rPr>
              <a:t>4 </a:t>
            </a:r>
            <a:r>
              <a:rPr lang="en-US" sz="1982">
                <a:solidFill>
                  <a:schemeClr val="dk1"/>
                </a:solidFill>
                <a:latin typeface="Arial"/>
                <a:ea typeface="Arial"/>
                <a:cs typeface="Arial"/>
                <a:sym typeface="Arial"/>
              </a:rPr>
              <a:t>other neurons</a:t>
            </a:r>
            <a:endParaRPr sz="1982">
              <a:solidFill>
                <a:schemeClr val="dk1"/>
              </a:solidFill>
              <a:latin typeface="Arial"/>
              <a:ea typeface="Arial"/>
              <a:cs typeface="Arial"/>
              <a:sym typeface="Arial"/>
            </a:endParaRPr>
          </a:p>
        </p:txBody>
      </p:sp>
      <p:pic>
        <p:nvPicPr>
          <p:cNvPr id="120" name="Google Shape;120;p6"/>
          <p:cNvPicPr preferRelativeResize="0"/>
          <p:nvPr/>
        </p:nvPicPr>
        <p:blipFill rotWithShape="1">
          <a:blip r:embed="rId3">
            <a:alphaModFix/>
          </a:blip>
          <a:srcRect/>
          <a:stretch/>
        </p:blipFill>
        <p:spPr>
          <a:xfrm>
            <a:off x="2832649" y="2571910"/>
            <a:ext cx="6522659" cy="2753627"/>
          </a:xfrm>
          <a:prstGeom prst="rect">
            <a:avLst/>
          </a:prstGeom>
          <a:noFill/>
          <a:ln>
            <a:noFill/>
          </a:ln>
        </p:spPr>
      </p:pic>
      <p:sp>
        <p:nvSpPr>
          <p:cNvPr id="121" name="Google Shape;121;p6"/>
          <p:cNvSpPr txBox="1"/>
          <p:nvPr/>
        </p:nvSpPr>
        <p:spPr>
          <a:xfrm>
            <a:off x="2947158" y="5560451"/>
            <a:ext cx="6294260" cy="329162"/>
          </a:xfrm>
          <a:prstGeom prst="rect">
            <a:avLst/>
          </a:prstGeom>
          <a:noFill/>
          <a:ln>
            <a:noFill/>
          </a:ln>
        </p:spPr>
        <p:txBody>
          <a:bodyPr spcFirstLastPara="1" wrap="square" lIns="0" tIns="23900" rIns="0" bIns="0" anchor="t" anchorCtr="0">
            <a:spAutoFit/>
          </a:bodyPr>
          <a:lstStyle/>
          <a:p>
            <a:pPr marL="25168" marR="0" lvl="0" indent="0" algn="l" rtl="0">
              <a:spcBef>
                <a:spcPts val="0"/>
              </a:spcBef>
              <a:spcAft>
                <a:spcPts val="0"/>
              </a:spcAft>
              <a:buNone/>
            </a:pPr>
            <a:r>
              <a:rPr lang="en-US" sz="1982">
                <a:solidFill>
                  <a:srgbClr val="3333B2"/>
                </a:solidFill>
                <a:latin typeface="Arial"/>
                <a:ea typeface="Arial"/>
                <a:cs typeface="Arial"/>
                <a:sym typeface="Arial"/>
              </a:rPr>
              <a:t>Figure : </a:t>
            </a:r>
            <a:r>
              <a:rPr lang="en-US" sz="1982">
                <a:solidFill>
                  <a:schemeClr val="dk1"/>
                </a:solidFill>
                <a:latin typeface="Arial"/>
                <a:ea typeface="Arial"/>
                <a:cs typeface="Arial"/>
                <a:sym typeface="Arial"/>
              </a:rPr>
              <a:t>The basic computational unit of the brain: Neuron</a:t>
            </a:r>
            <a:endParaRPr sz="1982">
              <a:solidFill>
                <a:schemeClr val="dk1"/>
              </a:solidFill>
              <a:latin typeface="Arial"/>
              <a:ea typeface="Arial"/>
              <a:cs typeface="Arial"/>
              <a:sym typeface="Arial"/>
            </a:endParaRPr>
          </a:p>
        </p:txBody>
      </p:sp>
      <p:sp>
        <p:nvSpPr>
          <p:cNvPr id="122" name="Google Shape;122;p6"/>
          <p:cNvSpPr txBox="1"/>
          <p:nvPr/>
        </p:nvSpPr>
        <p:spPr>
          <a:xfrm>
            <a:off x="1777574" y="6303037"/>
            <a:ext cx="5052270" cy="218008"/>
          </a:xfrm>
          <a:prstGeom prst="rect">
            <a:avLst/>
          </a:prstGeom>
          <a:noFill/>
          <a:ln>
            <a:noFill/>
          </a:ln>
        </p:spPr>
        <p:txBody>
          <a:bodyPr spcFirstLastPara="1" wrap="square" lIns="0" tIns="0" rIns="0" bIns="0" anchor="t" anchorCtr="0">
            <a:spAutoFit/>
          </a:bodyPr>
          <a:lstStyle/>
          <a:p>
            <a:pPr marL="25168" marR="0" lvl="0" indent="0" algn="l" rtl="0">
              <a:lnSpc>
                <a:spcPct val="108138"/>
              </a:lnSpc>
              <a:spcBef>
                <a:spcPts val="0"/>
              </a:spcBef>
              <a:spcAft>
                <a:spcPts val="0"/>
              </a:spcAft>
              <a:buNone/>
            </a:pPr>
            <a:r>
              <a:rPr lang="en-US" sz="1585">
                <a:solidFill>
                  <a:schemeClr val="dk1"/>
                </a:solidFill>
                <a:latin typeface="Arial"/>
                <a:ea typeface="Arial"/>
                <a:cs typeface="Arial"/>
                <a:sym typeface="Arial"/>
              </a:rPr>
              <a:t>[Pic credit: </a:t>
            </a:r>
            <a:r>
              <a:rPr lang="en-US" sz="1585"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http://cs231n.github.io/neural-networks-1/]</a:t>
            </a:r>
            <a:endParaRPr sz="1585">
              <a:solidFill>
                <a:schemeClr val="dk1"/>
              </a:solidFill>
              <a:latin typeface="Arial"/>
              <a:ea typeface="Arial"/>
              <a:cs typeface="Arial"/>
              <a:sym typeface="Arial"/>
            </a:endParaRPr>
          </a:p>
        </p:txBody>
      </p:sp>
      <p:sp>
        <p:nvSpPr>
          <p:cNvPr id="123" name="Google Shape;123;p6"/>
          <p:cNvSpPr txBox="1">
            <a:spLocks noGrp="1"/>
          </p:cNvSpPr>
          <p:nvPr>
            <p:ph type="dt" idx="10"/>
          </p:nvPr>
        </p:nvSpPr>
        <p:spPr>
          <a:xfrm>
            <a:off x="230555" y="3351784"/>
            <a:ext cx="1075055"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Zemel, Urtasun, Fidler (UofT)</a:t>
            </a:r>
            <a:endParaRPr sz="600" b="0" i="0">
              <a:solidFill>
                <a:schemeClr val="lt1"/>
              </a:solidFill>
              <a:latin typeface="Arial"/>
              <a:ea typeface="Arial"/>
              <a:cs typeface="Arial"/>
              <a:sym typeface="Arial"/>
            </a:endParaRPr>
          </a:p>
        </p:txBody>
      </p:sp>
      <p:sp>
        <p:nvSpPr>
          <p:cNvPr id="124" name="Google Shape;124;p6"/>
          <p:cNvSpPr txBox="1">
            <a:spLocks noGrp="1"/>
          </p:cNvSpPr>
          <p:nvPr>
            <p:ph type="ftr" idx="11"/>
          </p:nvPr>
        </p:nvSpPr>
        <p:spPr>
          <a:xfrm>
            <a:off x="1758162" y="3351784"/>
            <a:ext cx="1092200" cy="102235"/>
          </a:xfrm>
          <a:prstGeom prst="rect">
            <a:avLst/>
          </a:prstGeom>
          <a:noFill/>
          <a:ln>
            <a:noFill/>
          </a:ln>
        </p:spPr>
        <p:txBody>
          <a:bodyPr spcFirstLastPara="1" wrap="square" lIns="0" tIns="0" rIns="0" bIns="0" anchor="t" anchorCtr="0">
            <a:spAutoFit/>
          </a:bodyPr>
          <a:lstStyle/>
          <a:p>
            <a:pPr marL="25168" marR="0" lvl="0" indent="0" algn="l" rtl="0">
              <a:lnSpc>
                <a:spcPct val="223000"/>
              </a:lnSpc>
              <a:spcBef>
                <a:spcPts val="0"/>
              </a:spcBef>
              <a:spcAft>
                <a:spcPts val="0"/>
              </a:spcAft>
              <a:buNone/>
            </a:pPr>
            <a:r>
              <a:rPr lang="en-US" sz="600" b="0" i="0">
                <a:solidFill>
                  <a:schemeClr val="lt1"/>
                </a:solidFill>
                <a:latin typeface="Arial"/>
                <a:ea typeface="Arial"/>
                <a:cs typeface="Arial"/>
                <a:sym typeface="Arial"/>
              </a:rPr>
              <a:t>CSC 411: 10-Neural Networks I</a:t>
            </a:r>
            <a:endParaRPr sz="600" b="0" i="0">
              <a:solidFill>
                <a:schemeClr val="lt1"/>
              </a:solidFill>
              <a:latin typeface="Arial"/>
              <a:ea typeface="Arial"/>
              <a:cs typeface="Arial"/>
              <a:sym typeface="Arial"/>
            </a:endParaRPr>
          </a:p>
        </p:txBody>
      </p:sp>
      <p:sp>
        <p:nvSpPr>
          <p:cNvPr id="125" name="Google Shape;125;p6"/>
          <p:cNvSpPr txBox="1">
            <a:spLocks noGrp="1"/>
          </p:cNvSpPr>
          <p:nvPr>
            <p:ph type="sldNum" idx="12"/>
          </p:nvPr>
        </p:nvSpPr>
        <p:spPr>
          <a:xfrm>
            <a:off x="4246918" y="3351784"/>
            <a:ext cx="306704" cy="102235"/>
          </a:xfrm>
          <a:prstGeom prst="rect">
            <a:avLst/>
          </a:prstGeom>
          <a:noFill/>
          <a:ln>
            <a:noFill/>
          </a:ln>
        </p:spPr>
        <p:txBody>
          <a:bodyPr spcFirstLastPara="1" wrap="square" lIns="0" tIns="0" rIns="0" bIns="0" anchor="t" anchorCtr="0">
            <a:spAutoFit/>
          </a:bodyPr>
          <a:lstStyle/>
          <a:p>
            <a:pPr marL="78105" marR="0" lvl="0" indent="0" algn="l" rtl="0">
              <a:lnSpc>
                <a:spcPct val="112500"/>
              </a:lnSpc>
              <a:spcBef>
                <a:spcPts val="0"/>
              </a:spcBef>
              <a:spcAft>
                <a:spcPts val="0"/>
              </a:spcAft>
              <a:buNone/>
            </a:pPr>
            <a:fld id="{00000000-1234-1234-1234-123412341234}" type="slidenum">
              <a:rPr lang="en-US" sz="600" b="0" i="0">
                <a:solidFill>
                  <a:schemeClr val="lt1"/>
                </a:solidFill>
                <a:latin typeface="Arial"/>
                <a:ea typeface="Arial"/>
                <a:cs typeface="Arial"/>
                <a:sym typeface="Arial"/>
              </a:rPr>
              <a:t>3</a:t>
            </a:fld>
            <a:r>
              <a:rPr lang="en-US" sz="600" b="0" i="0">
                <a:solidFill>
                  <a:schemeClr val="lt1"/>
                </a:solidFill>
                <a:latin typeface="Arial"/>
                <a:ea typeface="Arial"/>
                <a:cs typeface="Arial"/>
                <a:sym typeface="Arial"/>
              </a:rPr>
              <a:t> / 62</a:t>
            </a:r>
            <a:endParaRPr sz="600" b="0" i="0">
              <a:solidFill>
                <a:schemeClr val="lt1"/>
              </a:solidFill>
              <a:latin typeface="Arial"/>
              <a:ea typeface="Arial"/>
              <a:cs typeface="Arial"/>
              <a:sym typeface="Arial"/>
            </a:endParaRPr>
          </a:p>
        </p:txBody>
      </p:sp>
      <p:sp>
        <p:nvSpPr>
          <p:cNvPr id="126" name="Google Shape;126;p6"/>
          <p:cNvSpPr txBox="1">
            <a:spLocks noGrp="1"/>
          </p:cNvSpPr>
          <p:nvPr>
            <p:ph type="title"/>
          </p:nvPr>
        </p:nvSpPr>
        <p:spPr>
          <a:xfrm>
            <a:off x="492292" y="582872"/>
            <a:ext cx="420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INSPIRATION: THE BRAIN</a:t>
            </a:r>
            <a:endParaRPr/>
          </a:p>
        </p:txBody>
      </p:sp>
    </p:spTree>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p7"/>
          <p:cNvSpPr/>
          <p:nvPr/>
        </p:nvSpPr>
        <p:spPr>
          <a:xfrm>
            <a:off x="0" y="0"/>
            <a:ext cx="12192000" cy="6858000"/>
          </a:xfrm>
          <a:prstGeom prst="rect">
            <a:avLst/>
          </a:prstGeom>
          <a:solidFill>
            <a:srgbClr val="FEFEF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7"/>
          <p:cNvSpPr txBox="1">
            <a:spLocks noGrp="1"/>
          </p:cNvSpPr>
          <p:nvPr>
            <p:ph type="title"/>
          </p:nvPr>
        </p:nvSpPr>
        <p:spPr>
          <a:xfrm>
            <a:off x="609906" y="702156"/>
            <a:ext cx="3568661" cy="117744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NEURAL NETWORKS</a:t>
            </a:r>
            <a:endParaRPr/>
          </a:p>
        </p:txBody>
      </p:sp>
      <p:sp>
        <p:nvSpPr>
          <p:cNvPr id="133" name="Google Shape;133;p7"/>
          <p:cNvSpPr/>
          <p:nvPr/>
        </p:nvSpPr>
        <p:spPr>
          <a:xfrm>
            <a:off x="638620" y="457200"/>
            <a:ext cx="3511233" cy="9143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7"/>
          <p:cNvSpPr txBox="1">
            <a:spLocks noGrp="1"/>
          </p:cNvSpPr>
          <p:nvPr>
            <p:ph type="body" idx="1"/>
          </p:nvPr>
        </p:nvSpPr>
        <p:spPr>
          <a:xfrm>
            <a:off x="609906" y="1942206"/>
            <a:ext cx="3568661" cy="4210944"/>
          </a:xfrm>
          <a:prstGeom prst="rect">
            <a:avLst/>
          </a:prstGeom>
          <a:noFill/>
          <a:ln>
            <a:noFill/>
          </a:ln>
        </p:spPr>
        <p:txBody>
          <a:bodyPr spcFirstLastPara="1" wrap="square" lIns="91425" tIns="45700" rIns="91425" bIns="45700" anchor="ctr" anchorCtr="0">
            <a:normAutofit/>
          </a:bodyPr>
          <a:lstStyle/>
          <a:p>
            <a:pPr marL="306000" lvl="0" indent="-306000" algn="l" rtl="0">
              <a:lnSpc>
                <a:spcPct val="110000"/>
              </a:lnSpc>
              <a:spcBef>
                <a:spcPts val="0"/>
              </a:spcBef>
              <a:spcAft>
                <a:spcPts val="0"/>
              </a:spcAft>
              <a:buSzPts val="1840"/>
              <a:buChar char="◼"/>
            </a:pPr>
            <a:r>
              <a:rPr lang="en-US" sz="1600" b="1" dirty="0"/>
              <a:t>Artificial Neural Networks (ANNs)</a:t>
            </a:r>
            <a:r>
              <a:rPr lang="en-US" sz="1600" dirty="0"/>
              <a:t> are computational models inspired by biological neural networks.</a:t>
            </a:r>
          </a:p>
          <a:p>
            <a:pPr marL="0" lvl="0" indent="0" algn="l" rtl="0">
              <a:lnSpc>
                <a:spcPct val="110000"/>
              </a:lnSpc>
              <a:spcBef>
                <a:spcPts val="0"/>
              </a:spcBef>
              <a:spcAft>
                <a:spcPts val="0"/>
              </a:spcAft>
              <a:buSzPts val="1840"/>
              <a:buNone/>
            </a:pPr>
            <a:endParaRPr lang="en-US" sz="1600" dirty="0"/>
          </a:p>
          <a:p>
            <a:pPr marL="306000" lvl="0" indent="-306000">
              <a:spcBef>
                <a:spcPts val="0"/>
              </a:spcBef>
              <a:buSzPts val="1840"/>
            </a:pPr>
            <a:r>
              <a:rPr lang="en-US" sz="1600" dirty="0"/>
              <a:t>Widely used in machine learning for </a:t>
            </a:r>
            <a:r>
              <a:rPr lang="en-US" sz="1600" b="1" dirty="0"/>
              <a:t>classification, regression, clustering, and generative modeling</a:t>
            </a:r>
            <a:r>
              <a:rPr lang="en-US" sz="1600" dirty="0"/>
              <a:t>.</a:t>
            </a:r>
          </a:p>
          <a:p>
            <a:pPr marL="0" lvl="0" indent="0">
              <a:spcBef>
                <a:spcPts val="0"/>
              </a:spcBef>
              <a:buSzPts val="1840"/>
              <a:buNone/>
            </a:pPr>
            <a:endParaRPr lang="en-US" sz="1600" dirty="0"/>
          </a:p>
          <a:p>
            <a:pPr marL="306000" lvl="0" indent="-306000">
              <a:spcBef>
                <a:spcPts val="0"/>
              </a:spcBef>
              <a:buSzPts val="1840"/>
            </a:pPr>
            <a:r>
              <a:rPr lang="en-US" sz="1600" dirty="0">
                <a:latin typeface="Arial"/>
                <a:ea typeface="Arial"/>
                <a:cs typeface="Arial"/>
                <a:sym typeface="Arial"/>
              </a:rPr>
              <a:t>The earliest models used simple linear functions.</a:t>
            </a:r>
            <a:endParaRPr sz="1600" dirty="0">
              <a:latin typeface="Arial"/>
              <a:ea typeface="Arial"/>
              <a:cs typeface="Arial"/>
              <a:sym typeface="Arial"/>
            </a:endParaRPr>
          </a:p>
        </p:txBody>
      </p:sp>
      <p:pic>
        <p:nvPicPr>
          <p:cNvPr id="135" name="Google Shape;135;p7" descr="Neuron system in 3D rendering"/>
          <p:cNvPicPr preferRelativeResize="0"/>
          <p:nvPr/>
        </p:nvPicPr>
        <p:blipFill rotWithShape="1">
          <a:blip r:embed="rId3">
            <a:alphaModFix/>
          </a:blip>
          <a:srcRect l="20792" r="4743" b="-1"/>
          <a:stretch/>
        </p:blipFill>
        <p:spPr>
          <a:xfrm>
            <a:off x="4654295" y="10"/>
            <a:ext cx="7537705" cy="6857990"/>
          </a:xfrm>
          <a:prstGeom prst="rect">
            <a:avLst/>
          </a:prstGeom>
          <a:noFill/>
          <a:ln>
            <a:noFill/>
          </a:ln>
        </p:spPr>
      </p:pic>
      <p:sp>
        <p:nvSpPr>
          <p:cNvPr id="136" name="Google Shape;136;p7"/>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solidFill>
                  <a:srgbClr val="FFFFFF"/>
                </a:solidFill>
              </a:rPr>
              <a:t>4</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8"/>
          <p:cNvSpPr txBox="1">
            <a:spLocks noGrp="1"/>
          </p:cNvSpPr>
          <p:nvPr>
            <p:ph type="title"/>
          </p:nvPr>
        </p:nvSpPr>
        <p:spPr>
          <a:xfrm>
            <a:off x="581192" y="702156"/>
            <a:ext cx="2936708"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PERCEPTRONS</a:t>
            </a:r>
            <a:endParaRPr/>
          </a:p>
        </p:txBody>
      </p:sp>
      <mc:AlternateContent xmlns:mc="http://schemas.openxmlformats.org/markup-compatibility/2006" xmlns:a14="http://schemas.microsoft.com/office/drawing/2010/main">
        <mc:Choice Requires="a14">
          <p:sp>
            <p:nvSpPr>
              <p:cNvPr id="142" name="Google Shape;142;p8"/>
              <p:cNvSpPr txBox="1">
                <a:spLocks noGrp="1"/>
              </p:cNvSpPr>
              <p:nvPr>
                <p:ph type="body" idx="1"/>
              </p:nvPr>
            </p:nvSpPr>
            <p:spPr>
              <a:xfrm>
                <a:off x="581193" y="1451113"/>
                <a:ext cx="4613107" cy="4524237"/>
              </a:xfrm>
              <a:prstGeom prst="rect">
                <a:avLst/>
              </a:prstGeom>
              <a:noFill/>
              <a:ln>
                <a:noFill/>
              </a:ln>
            </p:spPr>
            <p:txBody>
              <a:bodyPr spcFirstLastPara="1" wrap="square" lIns="91425" tIns="45700" rIns="91425" bIns="45700" anchor="ctr" anchorCtr="0">
                <a:normAutofit/>
              </a:bodyPr>
              <a:lstStyle/>
              <a:p>
                <a:pPr marL="306000" lvl="0" indent="-306000">
                  <a:spcBef>
                    <a:spcPts val="400"/>
                  </a:spcBef>
                  <a:buSzPts val="1564"/>
                </a:pPr>
                <a:r>
                  <a:rPr lang="en-US" b="1" dirty="0"/>
                  <a:t>Perceptron</a:t>
                </a:r>
                <a:r>
                  <a:rPr lang="en-US" dirty="0"/>
                  <a:t> — one of the earliest ANN models (Rosenblatt, 1957).</a:t>
                </a:r>
              </a:p>
              <a:p>
                <a:pPr marL="306000" lvl="0" indent="-306000">
                  <a:spcBef>
                    <a:spcPts val="400"/>
                  </a:spcBef>
                  <a:buSzPts val="1564"/>
                </a:pPr>
                <a:r>
                  <a:rPr lang="en-US" dirty="0"/>
                  <a:t>Based on a </a:t>
                </a:r>
                <a:r>
                  <a:rPr lang="en-US" b="1" dirty="0"/>
                  <a:t>Linear Threshold Unit (LTU)</a:t>
                </a:r>
                <a:r>
                  <a:rPr lang="en-US" dirty="0"/>
                  <a:t>.</a:t>
                </a:r>
              </a:p>
              <a:p>
                <a:pPr marL="306000" lvl="0" indent="-306000">
                  <a:spcBef>
                    <a:spcPts val="400"/>
                  </a:spcBef>
                  <a:buSzPts val="1564"/>
                </a:pPr>
                <a:r>
                  <a:rPr lang="en-US" dirty="0"/>
                  <a:t>No hidden layers. </a:t>
                </a:r>
              </a:p>
              <a:p>
                <a:pPr marL="306000" lvl="0" indent="-306000">
                  <a:spcBef>
                    <a:spcPts val="400"/>
                  </a:spcBef>
                  <a:buSzPts val="1564"/>
                </a:pPr>
                <a:r>
                  <a:rPr lang="en-US" dirty="0"/>
                  <a:t>LTU computes a weighted sum </a:t>
                </a:r>
                <a14:m>
                  <m:oMath xmlns:m="http://schemas.openxmlformats.org/officeDocument/2006/math">
                    <m:r>
                      <a:rPr lang="en-US" i="1" dirty="0" smtClean="0">
                        <a:latin typeface="Cambria Math" panose="02040503050406030204" pitchFamily="18" charset="0"/>
                      </a:rPr>
                      <m:t>𝑧</m:t>
                    </m:r>
                    <m:r>
                      <a:rPr lang="en-US"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1​</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1​</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2​</m:t>
                        </m:r>
                      </m:sub>
                    </m:sSub>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2​</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𝑤</m:t>
                        </m:r>
                      </m:e>
                      <m:sub>
                        <m:r>
                          <a:rPr lang="ar-AE" i="1" dirty="0" smtClean="0">
                            <a:latin typeface="Cambria Math" panose="02040503050406030204" pitchFamily="18" charset="0"/>
                          </a:rPr>
                          <m:t>𝑛</m:t>
                        </m:r>
                      </m:sub>
                    </m:sSub>
                    <m:r>
                      <a:rPr lang="ar-AE" i="1" dirty="0" smtClean="0">
                        <a:latin typeface="Cambria Math" panose="02040503050406030204" pitchFamily="18" charset="0"/>
                      </a:rPr>
                      <m:t>​</m:t>
                    </m:r>
                    <m:sSub>
                      <m:sSubPr>
                        <m:ctrlPr>
                          <a:rPr lang="ar-AE" b="0" i="1" dirty="0" smtClean="0">
                            <a:latin typeface="Cambria Math" panose="02040503050406030204" pitchFamily="18" charset="0"/>
                          </a:rPr>
                        </m:ctrlPr>
                      </m:sSubPr>
                      <m:e>
                        <m:r>
                          <a:rPr lang="ar-AE" i="1" dirty="0" smtClean="0">
                            <a:latin typeface="Cambria Math" panose="02040503050406030204" pitchFamily="18" charset="0"/>
                          </a:rPr>
                          <m:t>𝑥</m:t>
                        </m:r>
                      </m:e>
                      <m:sub>
                        <m:r>
                          <a:rPr lang="ar-AE" i="1" dirty="0" smtClean="0">
                            <a:latin typeface="Cambria Math" panose="02040503050406030204" pitchFamily="18" charset="0"/>
                          </a:rPr>
                          <m:t>𝑛</m:t>
                        </m:r>
                      </m:sub>
                    </m:sSub>
                    <m:r>
                      <a:rPr lang="ar-AE" i="1" dirty="0" smtClean="0">
                        <a:latin typeface="Cambria Math" panose="02040503050406030204" pitchFamily="18" charset="0"/>
                      </a:rPr>
                      <m:t> </m:t>
                    </m:r>
                    <m:d>
                      <m:dPr>
                        <m:ctrlPr>
                          <a:rPr lang="ar-AE" b="0" i="1" dirty="0" smtClean="0">
                            <a:latin typeface="Cambria Math" panose="02040503050406030204" pitchFamily="18" charset="0"/>
                          </a:rPr>
                        </m:ctrlPr>
                      </m:dPr>
                      <m:e>
                        <m:r>
                          <a:rPr lang="ar-AE" i="1">
                            <a:latin typeface="Cambria Math" panose="02040503050406030204" pitchFamily="18" charset="0"/>
                          </a:rPr>
                          <m:t>𝑧</m:t>
                        </m:r>
                        <m:r>
                          <a:rPr lang="ar-AE">
                            <a:latin typeface="Cambria Math" panose="02040503050406030204" pitchFamily="18" charset="0"/>
                          </a:rPr>
                          <m:t>=</m:t>
                        </m:r>
                        <m:sSup>
                          <m:sSupPr>
                            <m:ctrlPr>
                              <a:rPr lang="ar-AE" i="1">
                                <a:latin typeface="Cambria Math" panose="02040503050406030204" pitchFamily="18" charset="0"/>
                              </a:rPr>
                            </m:ctrlPr>
                          </m:sSupPr>
                          <m:e>
                            <m:r>
                              <a:rPr lang="ar-AE" b="1">
                                <a:latin typeface="Cambria Math" panose="02040503050406030204" pitchFamily="18" charset="0"/>
                              </a:rPr>
                              <m:t>𝐰</m:t>
                            </m:r>
                          </m:e>
                          <m:sup>
                            <m:r>
                              <a:rPr lang="ar-AE" i="1">
                                <a:latin typeface="Cambria Math" panose="02040503050406030204" pitchFamily="18" charset="0"/>
                              </a:rPr>
                              <m:t>𝑇</m:t>
                            </m:r>
                          </m:sup>
                        </m:sSup>
                        <m:r>
                          <a:rPr lang="ar-AE" b="1">
                            <a:latin typeface="Cambria Math" panose="02040503050406030204" pitchFamily="18" charset="0"/>
                          </a:rPr>
                          <m:t>𝐱</m:t>
                        </m:r>
                      </m:e>
                    </m:d>
                  </m:oMath>
                </a14:m>
                <a:r>
                  <a:rPr lang="ar-AE" dirty="0"/>
                  <a:t> </a:t>
                </a:r>
                <a:r>
                  <a:rPr lang="en-US" dirty="0"/>
                  <a:t>and applies a </a:t>
                </a:r>
                <a:r>
                  <a:rPr lang="en-US" b="1" dirty="0"/>
                  <a:t>step function</a:t>
                </a:r>
                <a:r>
                  <a:rPr lang="en-US" dirty="0"/>
                  <a:t>.</a:t>
                </a:r>
              </a:p>
              <a:p>
                <a:pPr marL="306000" lvl="0" indent="-306000">
                  <a:spcBef>
                    <a:spcPts val="400"/>
                  </a:spcBef>
                  <a:buSzPts val="1564"/>
                </a:pPr>
                <a:r>
                  <a:rPr lang="en-US" dirty="0"/>
                  <a:t>Often includes a bias term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0</m:t>
                        </m:r>
                      </m:sub>
                    </m:sSub>
                  </m:oMath>
                </a14:m>
                <a:r>
                  <a:rPr lang="en-US" dirty="0"/>
                  <a:t>)</a:t>
                </a:r>
              </a:p>
              <a:p>
                <a:pPr marL="306000" lvl="0" indent="-306000">
                  <a:spcBef>
                    <a:spcPts val="400"/>
                  </a:spcBef>
                  <a:buSzPts val="1564"/>
                </a:pPr>
                <a:r>
                  <a:rPr lang="en-US" dirty="0"/>
                  <a:t>Works only for </a:t>
                </a:r>
                <a:r>
                  <a:rPr lang="en-US" b="1" dirty="0"/>
                  <a:t>binary, linearly separable</a:t>
                </a:r>
                <a:r>
                  <a:rPr lang="en-US" dirty="0"/>
                  <a:t> problems.</a:t>
                </a:r>
              </a:p>
              <a:p>
                <a:pPr marL="306000" lvl="0" indent="-306000">
                  <a:spcBef>
                    <a:spcPts val="400"/>
                  </a:spcBef>
                  <a:buSzPts val="1564"/>
                </a:pPr>
                <a:r>
                  <a:rPr lang="en-US" dirty="0"/>
                  <a:t>Restricted to binary classification of linearly separable problems. </a:t>
                </a:r>
              </a:p>
              <a:p>
                <a:pPr marL="306000" lvl="0" indent="-206686" algn="l" rtl="0">
                  <a:lnSpc>
                    <a:spcPct val="110000"/>
                  </a:lnSpc>
                  <a:spcBef>
                    <a:spcPts val="400"/>
                  </a:spcBef>
                  <a:spcAft>
                    <a:spcPts val="0"/>
                  </a:spcAft>
                  <a:buSzPts val="1564"/>
                  <a:buNone/>
                </a:pPr>
                <a:endParaRPr dirty="0"/>
              </a:p>
            </p:txBody>
          </p:sp>
        </mc:Choice>
        <mc:Fallback xmlns="">
          <p:sp>
            <p:nvSpPr>
              <p:cNvPr id="142" name="Google Shape;142;p8"/>
              <p:cNvSpPr txBox="1">
                <a:spLocks noGrp="1" noRot="1" noChangeAspect="1" noMove="1" noResize="1" noEditPoints="1" noAdjustHandles="1" noChangeArrowheads="1" noChangeShapeType="1" noTextEdit="1"/>
              </p:cNvSpPr>
              <p:nvPr>
                <p:ph type="body" idx="1"/>
              </p:nvPr>
            </p:nvSpPr>
            <p:spPr>
              <a:xfrm>
                <a:off x="581193" y="1451113"/>
                <a:ext cx="4613107" cy="4524237"/>
              </a:xfrm>
              <a:prstGeom prst="rect">
                <a:avLst/>
              </a:prstGeom>
              <a:blipFill>
                <a:blip r:embed="rId3"/>
                <a:stretch>
                  <a:fillRect l="-528" r="-396"/>
                </a:stretch>
              </a:blipFill>
              <a:ln>
                <a:noFill/>
              </a:ln>
            </p:spPr>
            <p:txBody>
              <a:bodyPr/>
              <a:lstStyle/>
              <a:p>
                <a:r>
                  <a:rPr lang="en-US">
                    <a:noFill/>
                  </a:rPr>
                  <a:t> </a:t>
                </a:r>
              </a:p>
            </p:txBody>
          </p:sp>
        </mc:Fallback>
      </mc:AlternateContent>
      <p:sp>
        <p:nvSpPr>
          <p:cNvPr id="143" name="Google Shape;143;p8"/>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4" name="Google Shape;144;p8" descr="mlst 1004"/>
          <p:cNvPicPr preferRelativeResize="0"/>
          <p:nvPr/>
        </p:nvPicPr>
        <p:blipFill rotWithShape="1">
          <a:blip r:embed="rId4">
            <a:alphaModFix/>
          </a:blip>
          <a:srcRect/>
          <a:stretch/>
        </p:blipFill>
        <p:spPr>
          <a:xfrm>
            <a:off x="5700859" y="1409275"/>
            <a:ext cx="6096000" cy="3263900"/>
          </a:xfrm>
          <a:prstGeom prst="rect">
            <a:avLst/>
          </a:prstGeom>
          <a:noFill/>
          <a:ln>
            <a:noFill/>
          </a:ln>
        </p:spPr>
      </p:pic>
      <p:pic>
        <p:nvPicPr>
          <p:cNvPr id="145" name="Google Shape;145;p8" descr="StartLayout 1st Row 1st Column h e a v i s i d e left-parenthesis z right-parenthesis equals StartLayout Enlarged left-brace 1st Row 1st Column 0 2nd Column if z less-than 0 2nd Row 1st Column 1 2nd Column if z greater-than-or-equal-to 0 EndLayout 2nd Column s g n left-parenthesis z right-parenthesis equals StartLayout Enlarged left-brace 1st Row 1st Column negative 1 2nd Column if z less-than 0 2nd Row 1st Column 0 2nd Column if z equals 0 3rd Row 1st Column plus 1 2nd Column if z greater-than 0 EndLayout EndLayout"/>
          <p:cNvPicPr preferRelativeResize="0"/>
          <p:nvPr/>
        </p:nvPicPr>
        <p:blipFill rotWithShape="1">
          <a:blip r:embed="rId5">
            <a:alphaModFix/>
          </a:blip>
          <a:srcRect/>
          <a:stretch/>
        </p:blipFill>
        <p:spPr>
          <a:xfrm>
            <a:off x="2049546" y="5800650"/>
            <a:ext cx="7302627" cy="922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a:spLocks noGrp="1"/>
          </p:cNvSpPr>
          <p:nvPr>
            <p:ph type="title"/>
          </p:nvPr>
        </p:nvSpPr>
        <p:spPr>
          <a:xfrm>
            <a:off x="581192" y="702156"/>
            <a:ext cx="11029616" cy="550174"/>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rgbClr val="3F3F3F"/>
              </a:buClr>
              <a:buSzPts val="2800"/>
              <a:buFont typeface="Franklin Gothic"/>
              <a:buNone/>
            </a:pPr>
            <a:r>
              <a:rPr lang="en-US"/>
              <a:t>ARTIFICIAL NEURON STRUCTURE</a:t>
            </a:r>
            <a:endParaRPr/>
          </a:p>
        </p:txBody>
      </p:sp>
      <p:sp>
        <p:nvSpPr>
          <p:cNvPr id="166" name="Google Shape;166;p10"/>
          <p:cNvSpPr txBox="1">
            <a:spLocks noGrp="1"/>
          </p:cNvSpPr>
          <p:nvPr>
            <p:ph type="sldNum" idx="12"/>
          </p:nvPr>
        </p:nvSpPr>
        <p:spPr>
          <a:xfrm>
            <a:off x="10558300" y="6423914"/>
            <a:ext cx="105251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67" name="Google Shape;167;p10"/>
          <p:cNvPicPr preferRelativeResize="0"/>
          <p:nvPr/>
        </p:nvPicPr>
        <p:blipFill rotWithShape="1">
          <a:blip r:embed="rId3">
            <a:alphaModFix/>
          </a:blip>
          <a:srcRect/>
          <a:stretch/>
        </p:blipFill>
        <p:spPr>
          <a:xfrm>
            <a:off x="6340483" y="2308136"/>
            <a:ext cx="5363090" cy="3059972"/>
          </a:xfrm>
          <a:prstGeom prst="rect">
            <a:avLst/>
          </a:prstGeom>
          <a:noFill/>
          <a:ln>
            <a:noFill/>
          </a:ln>
        </p:spPr>
      </p:pic>
      <p:sp>
        <p:nvSpPr>
          <p:cNvPr id="3" name="Text Placeholder 2">
            <a:extLst>
              <a:ext uri="{FF2B5EF4-FFF2-40B4-BE49-F238E27FC236}">
                <a16:creationId xmlns:a16="http://schemas.microsoft.com/office/drawing/2014/main" id="{C446B972-D5F0-F1F1-23FB-115A97567B9B}"/>
              </a:ext>
            </a:extLst>
          </p:cNvPr>
          <p:cNvSpPr>
            <a:spLocks noGrp="1"/>
          </p:cNvSpPr>
          <p:nvPr>
            <p:ph type="body" idx="1"/>
          </p:nvPr>
        </p:nvSpPr>
        <p:spPr>
          <a:xfrm>
            <a:off x="581192" y="1451113"/>
            <a:ext cx="5600947" cy="4524237"/>
          </a:xfrm>
        </p:spPr>
        <p:txBody>
          <a:bodyPr/>
          <a:lstStyle/>
          <a:p>
            <a:r>
              <a:rPr lang="en-US" b="1" dirty="0"/>
              <a:t>Inputs</a:t>
            </a:r>
            <a:r>
              <a:rPr lang="en-US" dirty="0"/>
              <a:t>: The features or data fed into the neuron.</a:t>
            </a:r>
          </a:p>
          <a:p>
            <a:r>
              <a:rPr lang="en-US" b="1" dirty="0"/>
              <a:t>Weights</a:t>
            </a:r>
            <a:r>
              <a:rPr lang="en-US" dirty="0"/>
              <a:t>: Indicate the importance of each input.</a:t>
            </a:r>
          </a:p>
          <a:p>
            <a:r>
              <a:rPr lang="en-US" b="1" dirty="0"/>
              <a:t>Bias</a:t>
            </a:r>
            <a:r>
              <a:rPr lang="en-US" dirty="0"/>
              <a:t>: Shifts the weighted sum for flexibility.</a:t>
            </a:r>
          </a:p>
          <a:p>
            <a:r>
              <a:rPr lang="en-US" b="1" dirty="0"/>
              <a:t>Activation Function:</a:t>
            </a:r>
            <a:r>
              <a:rPr lang="en-US" dirty="0"/>
              <a:t> Computes output from weighted sum.</a:t>
            </a:r>
          </a:p>
          <a:p>
            <a:r>
              <a:rPr lang="en-US" b="1" dirty="0"/>
              <a:t>Output</a:t>
            </a:r>
            <a:r>
              <a:rPr lang="en-US" dirty="0"/>
              <a:t>: The result of applying the activation.</a:t>
            </a:r>
          </a:p>
          <a:p>
            <a:r>
              <a:rPr lang="en-US" dirty="0"/>
              <a:t>The formula for the output is:</a:t>
            </a:r>
          </a:p>
          <a:p>
            <a:endParaRPr lang="en-US" dirty="0"/>
          </a:p>
        </p:txBody>
      </p:sp>
      <p:pic>
        <p:nvPicPr>
          <p:cNvPr id="5" name="Picture 4">
            <a:extLst>
              <a:ext uri="{FF2B5EF4-FFF2-40B4-BE49-F238E27FC236}">
                <a16:creationId xmlns:a16="http://schemas.microsoft.com/office/drawing/2014/main" id="{1F61DE10-3794-2A53-36DA-DC08CD7DCB82}"/>
              </a:ext>
            </a:extLst>
          </p:cNvPr>
          <p:cNvPicPr>
            <a:picLocks noChangeAspect="1"/>
          </p:cNvPicPr>
          <p:nvPr/>
        </p:nvPicPr>
        <p:blipFill>
          <a:blip r:embed="rId4"/>
          <a:stretch>
            <a:fillRect/>
          </a:stretch>
        </p:blipFill>
        <p:spPr>
          <a:xfrm>
            <a:off x="1365213" y="5063922"/>
            <a:ext cx="3747497" cy="12524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04F8-5671-1559-AFC7-0C93A6E8A613}"/>
              </a:ext>
            </a:extLst>
          </p:cNvPr>
          <p:cNvSpPr>
            <a:spLocks noGrp="1"/>
          </p:cNvSpPr>
          <p:nvPr>
            <p:ph type="title"/>
          </p:nvPr>
        </p:nvSpPr>
        <p:spPr/>
        <p:txBody>
          <a:bodyPr/>
          <a:lstStyle/>
          <a:p>
            <a:r>
              <a:rPr lang="en-US" dirty="0"/>
              <a:t>Example: Making a Class Decision with a Perceptron</a:t>
            </a:r>
          </a:p>
        </p:txBody>
      </p:sp>
      <p:sp>
        <p:nvSpPr>
          <p:cNvPr id="4" name="Slide Number Placeholder 3">
            <a:extLst>
              <a:ext uri="{FF2B5EF4-FFF2-40B4-BE49-F238E27FC236}">
                <a16:creationId xmlns:a16="http://schemas.microsoft.com/office/drawing/2014/main" id="{27C83302-3FF3-D443-9266-72C2C9A16A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Rectangle 1">
            <a:extLst>
              <a:ext uri="{FF2B5EF4-FFF2-40B4-BE49-F238E27FC236}">
                <a16:creationId xmlns:a16="http://schemas.microsoft.com/office/drawing/2014/main" id="{173EF260-0EBE-AD01-E2B5-A3C1279F6404}"/>
              </a:ext>
            </a:extLst>
          </p:cNvPr>
          <p:cNvSpPr>
            <a:spLocks noGrp="1" noChangeArrowheads="1"/>
          </p:cNvSpPr>
          <p:nvPr>
            <p:ph type="body" idx="1"/>
          </p:nvPr>
        </p:nvSpPr>
        <p:spPr bwMode="auto">
          <a:xfrm>
            <a:off x="581192" y="1402907"/>
            <a:ext cx="822532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You’re trying to decide whether to take a class based on the following features: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chemeClr val="tx1"/>
                </a:solidFill>
                <a:effectLst/>
                <a:latin typeface="Arial" panose="020B0604020202020204" pitchFamily="34" charset="0"/>
              </a:rPr>
              <a:t>Is the class required?</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a:ln>
                  <a:noFill/>
                </a:ln>
                <a:solidFill>
                  <a:schemeClr val="tx1"/>
                </a:solidFill>
                <a:effectLst/>
                <a:latin typeface="Arial" panose="020B0604020202020204" pitchFamily="34" charset="0"/>
              </a:rPr>
              <a:t>Is it offered before 9:00 a.m.?</a:t>
            </a:r>
            <a:r>
              <a:rPr lang="en-US" altLang="en-US" sz="1800" dirty="0">
                <a:solidFill>
                  <a:schemeClr val="tx1"/>
                </a:solidFill>
                <a:latin typeface="Arial" panose="020B0604020202020204" pitchFamily="34" charset="0"/>
              </a:rPr>
              <a:t> (1 = yes, 0 = no)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1" i="0" u="none" strike="noStrike" cap="none" normalizeH="0" baseline="0" dirty="0">
                <a:ln>
                  <a:noFill/>
                </a:ln>
                <a:solidFill>
                  <a:schemeClr val="tx1"/>
                </a:solidFill>
                <a:effectLst/>
                <a:latin typeface="Arial" panose="020B0604020202020204" pitchFamily="34" charset="0"/>
              </a:rPr>
              <a:t>Is my significant other taking the class?</a:t>
            </a:r>
            <a:r>
              <a:rPr kumimoji="0" lang="en-US" altLang="en-US" sz="1800" b="0" i="0" u="none" strike="noStrike" cap="none" normalizeH="0" baseline="0" dirty="0">
                <a:ln>
                  <a:noFill/>
                </a:ln>
                <a:solidFill>
                  <a:schemeClr val="tx1"/>
                </a:solidFill>
                <a:effectLst/>
                <a:latin typeface="Arial" panose="020B0604020202020204" pitchFamily="34" charset="0"/>
              </a:rPr>
              <a:t> </a:t>
            </a:r>
            <a:r>
              <a:rPr lang="en-US" altLang="en-US" sz="1800" dirty="0">
                <a:solidFill>
                  <a:schemeClr val="tx1"/>
                </a:solidFill>
                <a:latin typeface="Arial" panose="020B0604020202020204" pitchFamily="34" charset="0"/>
              </a:rPr>
              <a:t>(1 = yes, 0 = no)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Perceptron Model:</a:t>
            </a: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x</a:t>
            </a:r>
            <a:r>
              <a:rPr kumimoji="0" lang="en-US" altLang="en-US" sz="1800" b="0" i="0" u="none" strike="noStrike" cap="none" normalizeH="0" baseline="0" dirty="0">
                <a:ln>
                  <a:noFill/>
                </a:ln>
                <a:solidFill>
                  <a:schemeClr val="tx1"/>
                </a:solidFill>
                <a:effectLst/>
                <a:latin typeface="Arial" panose="020B0604020202020204" pitchFamily="34" charset="0"/>
              </a:rPr>
              <a:t> = input vector = [x1​, x2​, x3​]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a:t>
            </a:r>
            <a:r>
              <a:rPr kumimoji="0" lang="en-US" altLang="en-US" sz="1800" b="0" i="0" u="none" strike="noStrike" cap="none" normalizeH="0" baseline="0" dirty="0">
                <a:ln>
                  <a:noFill/>
                </a:ln>
                <a:solidFill>
                  <a:schemeClr val="tx1"/>
                </a:solidFill>
                <a:effectLst/>
                <a:latin typeface="Arial" panose="020B0604020202020204" pitchFamily="34" charset="0"/>
              </a:rPr>
              <a:t> = weights = [w1​, w2​, w3​]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t>
            </a:r>
            <a:r>
              <a:rPr kumimoji="0" lang="en-US" altLang="en-US" sz="1800" b="0" i="0" u="none" strike="noStrike" cap="none" normalizeH="0" baseline="0" dirty="0">
                <a:ln>
                  <a:noFill/>
                </a:ln>
                <a:solidFill>
                  <a:schemeClr val="tx1"/>
                </a:solidFill>
                <a:effectLst/>
                <a:latin typeface="Arial" panose="020B0604020202020204" pitchFamily="34" charset="0"/>
              </a:rPr>
              <a:t> = bias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4DF50E2-CA76-F0CB-1EC2-37641E420EA3}"/>
              </a:ext>
            </a:extLst>
          </p:cNvPr>
          <p:cNvPicPr>
            <a:picLocks noChangeAspect="1"/>
          </p:cNvPicPr>
          <p:nvPr/>
        </p:nvPicPr>
        <p:blipFill>
          <a:blip r:embed="rId3"/>
          <a:stretch>
            <a:fillRect/>
          </a:stretch>
        </p:blipFill>
        <p:spPr>
          <a:xfrm>
            <a:off x="1223828" y="4814569"/>
            <a:ext cx="7732664" cy="1152145"/>
          </a:xfrm>
          <a:prstGeom prst="rect">
            <a:avLst/>
          </a:prstGeom>
        </p:spPr>
      </p:pic>
    </p:spTree>
    <p:extLst>
      <p:ext uri="{BB962C8B-B14F-4D97-AF65-F5344CB8AC3E}">
        <p14:creationId xmlns:p14="http://schemas.microsoft.com/office/powerpoint/2010/main" val="287064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DC1E-16E5-E008-8372-059DE446B7CE}"/>
              </a:ext>
            </a:extLst>
          </p:cNvPr>
          <p:cNvSpPr>
            <a:spLocks noGrp="1"/>
          </p:cNvSpPr>
          <p:nvPr>
            <p:ph type="title"/>
          </p:nvPr>
        </p:nvSpPr>
        <p:spPr/>
        <p:txBody>
          <a:bodyPr/>
          <a:lstStyle/>
          <a:p>
            <a:r>
              <a:rPr lang="en-US" dirty="0"/>
              <a:t>Decision Rule</a:t>
            </a:r>
          </a:p>
        </p:txBody>
      </p:sp>
      <p:sp>
        <p:nvSpPr>
          <p:cNvPr id="3" name="Text Placeholder 2">
            <a:extLst>
              <a:ext uri="{FF2B5EF4-FFF2-40B4-BE49-F238E27FC236}">
                <a16:creationId xmlns:a16="http://schemas.microsoft.com/office/drawing/2014/main" id="{A90A93E0-E234-893C-1657-A8AEBE74B053}"/>
              </a:ext>
            </a:extLst>
          </p:cNvPr>
          <p:cNvSpPr>
            <a:spLocks noGrp="1"/>
          </p:cNvSpPr>
          <p:nvPr>
            <p:ph type="body" idx="1"/>
          </p:nvPr>
        </p:nvSpPr>
        <p:spPr>
          <a:xfrm>
            <a:off x="690918" y="5064009"/>
            <a:ext cx="11029615" cy="4524237"/>
          </a:xfrm>
        </p:spPr>
        <p:txBody>
          <a:bodyPr anchor="t">
            <a:normAutofit/>
          </a:bodyPr>
          <a:lstStyle/>
          <a:p>
            <a:r>
              <a:rPr lang="en-US" sz="2200" dirty="0"/>
              <a:t>If true, take the class</a:t>
            </a:r>
          </a:p>
          <a:p>
            <a:r>
              <a:rPr lang="en-US" sz="2200" dirty="0"/>
              <a:t>Else: don’t take the class</a:t>
            </a:r>
          </a:p>
        </p:txBody>
      </p:sp>
      <p:sp>
        <p:nvSpPr>
          <p:cNvPr id="4" name="Slide Number Placeholder 3">
            <a:extLst>
              <a:ext uri="{FF2B5EF4-FFF2-40B4-BE49-F238E27FC236}">
                <a16:creationId xmlns:a16="http://schemas.microsoft.com/office/drawing/2014/main" id="{AD7B922C-096D-1928-7F5F-6E33968D0D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9CB605CE-C4DB-A384-F17B-1B84BCCBA1B2}"/>
              </a:ext>
            </a:extLst>
          </p:cNvPr>
          <p:cNvPicPr>
            <a:picLocks noChangeAspect="1"/>
          </p:cNvPicPr>
          <p:nvPr/>
        </p:nvPicPr>
        <p:blipFill>
          <a:blip r:embed="rId2"/>
          <a:stretch>
            <a:fillRect/>
          </a:stretch>
        </p:blipFill>
        <p:spPr>
          <a:xfrm>
            <a:off x="2292330" y="3352524"/>
            <a:ext cx="5854721" cy="523494"/>
          </a:xfrm>
          <a:prstGeom prst="rect">
            <a:avLst/>
          </a:prstGeom>
        </p:spPr>
      </p:pic>
      <p:sp>
        <p:nvSpPr>
          <p:cNvPr id="7" name="TextBox 6">
            <a:extLst>
              <a:ext uri="{FF2B5EF4-FFF2-40B4-BE49-F238E27FC236}">
                <a16:creationId xmlns:a16="http://schemas.microsoft.com/office/drawing/2014/main" id="{C697B94E-36F9-607C-6ECA-163D90DB139D}"/>
              </a:ext>
            </a:extLst>
          </p:cNvPr>
          <p:cNvSpPr txBox="1"/>
          <p:nvPr/>
        </p:nvSpPr>
        <p:spPr>
          <a:xfrm>
            <a:off x="690918" y="1424658"/>
            <a:ext cx="7273506" cy="101566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chemeClr val="tx1"/>
                </a:solidFill>
                <a:effectLst/>
                <a:latin typeface="Arial" panose="020B0604020202020204" pitchFamily="34" charset="0"/>
              </a:rPr>
              <a:t>Is the class required?</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chemeClr val="tx1"/>
                </a:solidFill>
                <a:effectLst/>
                <a:latin typeface="Arial" panose="020B0604020202020204" pitchFamily="34" charset="0"/>
              </a:rPr>
              <a:t>Is it offered before 9:00 a.m.?</a:t>
            </a:r>
            <a:r>
              <a:rPr lang="en-US" altLang="en-US" sz="2000" dirty="0">
                <a:solidFill>
                  <a:schemeClr val="tx1"/>
                </a:solidFill>
                <a:latin typeface="Arial" panose="020B0604020202020204" pitchFamily="34" charset="0"/>
              </a:rPr>
              <a:t> (1 = yes, 0 = no)</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chemeClr val="tx1"/>
                </a:solidFill>
                <a:effectLst/>
                <a:latin typeface="Arial" panose="020B0604020202020204" pitchFamily="34" charset="0"/>
              </a:rPr>
              <a:t>Is my significant other taking the class?</a:t>
            </a:r>
            <a:r>
              <a:rPr kumimoji="0" lang="en-US" altLang="en-US" sz="2000" b="0" i="0" u="none" strike="noStrike" cap="none" normalizeH="0" baseline="0" dirty="0">
                <a:ln>
                  <a:noFill/>
                </a:ln>
                <a:solidFill>
                  <a:schemeClr val="tx1"/>
                </a:solidFill>
                <a:effectLst/>
                <a:latin typeface="Arial" panose="020B0604020202020204" pitchFamily="34" charset="0"/>
              </a:rPr>
              <a:t> </a:t>
            </a:r>
            <a:r>
              <a:rPr lang="en-US" altLang="en-US" sz="2000" dirty="0">
                <a:solidFill>
                  <a:schemeClr val="tx1"/>
                </a:solidFill>
                <a:latin typeface="Arial" panose="020B0604020202020204" pitchFamily="34" charset="0"/>
              </a:rPr>
              <a:t>(1 = yes, 0 = no)</a:t>
            </a:r>
          </a:p>
        </p:txBody>
      </p:sp>
    </p:spTree>
    <p:extLst>
      <p:ext uri="{BB962C8B-B14F-4D97-AF65-F5344CB8AC3E}">
        <p14:creationId xmlns:p14="http://schemas.microsoft.com/office/powerpoint/2010/main" val="3831197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C4DB8-1845-6E7A-0F27-9039AE03F85C}"/>
              </a:ext>
            </a:extLst>
          </p:cNvPr>
          <p:cNvSpPr>
            <a:spLocks noGrp="1"/>
          </p:cNvSpPr>
          <p:nvPr>
            <p:ph type="title"/>
          </p:nvPr>
        </p:nvSpPr>
        <p:spPr/>
        <p:txBody>
          <a:bodyPr/>
          <a:lstStyle/>
          <a:p>
            <a:r>
              <a:rPr lang="en-US" dirty="0"/>
              <a:t>Example: Making a Class Decision with a Perceptron (Case 1)</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C350BEC-BD9E-12F1-4B42-6E52A13E0B8B}"/>
                  </a:ext>
                </a:extLst>
              </p:cNvPr>
              <p:cNvSpPr>
                <a:spLocks noGrp="1"/>
              </p:cNvSpPr>
              <p:nvPr>
                <p:ph type="body" idx="1"/>
              </p:nvPr>
            </p:nvSpPr>
            <p:spPr/>
            <p:txBody>
              <a:bodyPr anchor="t">
                <a:normAutofit/>
              </a:bodyPr>
              <a:lstStyle/>
              <a:p>
                <a:r>
                  <a:rPr lang="en-US" b="1" dirty="0"/>
                  <a:t>Required class:</a:t>
                </a:r>
                <a:r>
                  <a:rPr lang="en-US" dirty="0"/>
                  <a:t> Yes (1)</a:t>
                </a:r>
              </a:p>
              <a:p>
                <a:r>
                  <a:rPr lang="en-US" b="1" dirty="0"/>
                  <a:t>Before 9 a.m.:</a:t>
                </a:r>
                <a:r>
                  <a:rPr lang="en-US" dirty="0"/>
                  <a:t> Yes (1)</a:t>
                </a:r>
              </a:p>
              <a:p>
                <a:r>
                  <a:rPr lang="en-US" b="1" dirty="0"/>
                  <a:t>Significant other is in the class:</a:t>
                </a:r>
                <a:r>
                  <a:rPr lang="en-US" dirty="0"/>
                  <a:t> Yes (1)</a:t>
                </a:r>
              </a:p>
              <a:p>
                <a:pPr marL="123444" indent="0">
                  <a:buNone/>
                </a:pPr>
                <a:endParaRPr lang="en-US" dirty="0"/>
              </a:p>
              <a:p>
                <a:pPr marL="123444"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a:latin typeface="Cambria Math" panose="02040503050406030204" pitchFamily="18" charset="0"/>
                        </a:rPr>
                        <m:t>=</m:t>
                      </m:r>
                      <m:r>
                        <a:rPr lang="en-US">
                          <a:latin typeface="Cambria Math" panose="02040503050406030204" pitchFamily="18" charset="0"/>
                        </a:rPr>
                        <m:t>2</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1</m:t>
                      </m:r>
                      <m:d>
                        <m:dPr>
                          <m:ctrlPr>
                            <a:rPr lang="ar-AE" i="1">
                              <a:latin typeface="Cambria Math" panose="02040503050406030204" pitchFamily="18" charset="0"/>
                            </a:rPr>
                          </m:ctrlPr>
                        </m:dPr>
                        <m:e>
                          <m:r>
                            <a:rPr lang="ar-AE">
                              <a:latin typeface="Cambria Math" panose="02040503050406030204" pitchFamily="18" charset="0"/>
                            </a:rPr>
                            <m:t>1</m:t>
                          </m:r>
                        </m:e>
                      </m:d>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5</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i="1">
                          <a:latin typeface="Cambria Math" panose="02040503050406030204" pitchFamily="18" charset="0"/>
                        </a:rPr>
                        <m:t>𝑦</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m:rPr>
                          <m:nor/>
                        </m:rPr>
                        <a:rPr lang="en-US" i="1"/>
                        <m:t>Take</m:t>
                      </m:r>
                      <m:r>
                        <m:rPr>
                          <m:nor/>
                        </m:rPr>
                        <a:rPr lang="en-US" i="1"/>
                        <m:t> </m:t>
                      </m:r>
                      <m:r>
                        <m:rPr>
                          <m:nor/>
                        </m:rPr>
                        <a:rPr lang="en-US" i="1"/>
                        <m:t>the</m:t>
                      </m:r>
                      <m:r>
                        <m:rPr>
                          <m:nor/>
                        </m:rPr>
                        <a:rPr lang="en-US" i="1"/>
                        <m:t> </m:t>
                      </m:r>
                      <m:r>
                        <m:rPr>
                          <m:nor/>
                        </m:rPr>
                        <a:rPr lang="en-US" i="1"/>
                        <m:t>class</m:t>
                      </m:r>
                    </m:oMath>
                  </m:oMathPara>
                </a14:m>
                <a:endParaRPr lang="en-US" dirty="0"/>
              </a:p>
              <a:p>
                <a:pPr>
                  <a:buNone/>
                </a:pPr>
                <a:endParaRPr lang="en-US" dirty="0"/>
              </a:p>
            </p:txBody>
          </p:sp>
        </mc:Choice>
        <mc:Fallback xmlns="">
          <p:sp>
            <p:nvSpPr>
              <p:cNvPr id="3" name="Text Placeholder 2">
                <a:extLst>
                  <a:ext uri="{FF2B5EF4-FFF2-40B4-BE49-F238E27FC236}">
                    <a16:creationId xmlns:a16="http://schemas.microsoft.com/office/drawing/2014/main" id="{CC350BEC-BD9E-12F1-4B42-6E52A13E0B8B}"/>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46F24A5-AEE5-CEE5-83C1-2B74A4CA4F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312143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TotalTime>
  <Words>2614</Words>
  <Application>Microsoft Office PowerPoint</Application>
  <PresentationFormat>Widescreen</PresentationFormat>
  <Paragraphs>294</Paragraphs>
  <Slides>26</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Verdana</vt:lpstr>
      <vt:lpstr>Helvetica Neue</vt:lpstr>
      <vt:lpstr>Libre Franklin</vt:lpstr>
      <vt:lpstr>Calibri</vt:lpstr>
      <vt:lpstr>Arial</vt:lpstr>
      <vt:lpstr>Cambria Math</vt:lpstr>
      <vt:lpstr>Noto Sans Symbols</vt:lpstr>
      <vt:lpstr>Franklin Gothic</vt:lpstr>
      <vt:lpstr>Roboto</vt:lpstr>
      <vt:lpstr>DividendVTI</vt:lpstr>
      <vt:lpstr>ARTIFICIAL NEURAL NETWORKS</vt:lpstr>
      <vt:lpstr>INSPIRATION FROM NATURE</vt:lpstr>
      <vt:lpstr>INSPIRATION: THE BRAIN</vt:lpstr>
      <vt:lpstr>ARTIFICIAL NEURAL NETWORKS</vt:lpstr>
      <vt:lpstr>PERCEPTRONS</vt:lpstr>
      <vt:lpstr>ARTIFICIAL NEURON STRUCTURE</vt:lpstr>
      <vt:lpstr>Example: Making a Class Decision with a Perceptron</vt:lpstr>
      <vt:lpstr>Decision Rule</vt:lpstr>
      <vt:lpstr>Example: Making a Class Decision with a Perceptron (Case 1)</vt:lpstr>
      <vt:lpstr>Example: Making a Class Decision with a Perceptron (Case 2)</vt:lpstr>
      <vt:lpstr>Example: Making a Class Decision with a Perceptron (Case 3)</vt:lpstr>
      <vt:lpstr>Logistic Regression and MLPs</vt:lpstr>
      <vt:lpstr>NEURAL NETWORK ARCHITECTURE</vt:lpstr>
      <vt:lpstr>Weights Represented as Matrices</vt:lpstr>
      <vt:lpstr>ACTIVATION FUNCTIONS</vt:lpstr>
      <vt:lpstr>TRAINING PROCESS</vt:lpstr>
      <vt:lpstr>FORWARD PROPAGATION</vt:lpstr>
      <vt:lpstr>BACKPROPAGATION</vt:lpstr>
      <vt:lpstr>PYTHON EXAMPLE</vt:lpstr>
      <vt:lpstr>Scikit Learn Optimizers (MLP)</vt:lpstr>
      <vt:lpstr>Activation Function Tables (Scikit Learn Options)</vt:lpstr>
      <vt:lpstr>EXPERIMENT WITH NEURAL NETWORK PLAYGROUND</vt:lpstr>
      <vt:lpstr>UNIVERSAL APPROXIMATION THEOREM</vt:lpstr>
      <vt:lpstr>REPRESENTATIONAL POWER</vt:lpstr>
      <vt:lpstr>GLOSSARY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Scott Toborg</dc:creator>
  <cp:lastModifiedBy>Jake Rhodes</cp:lastModifiedBy>
  <cp:revision>10</cp:revision>
  <dcterms:created xsi:type="dcterms:W3CDTF">2023-08-21T23:41:59Z</dcterms:created>
  <dcterms:modified xsi:type="dcterms:W3CDTF">2025-11-18T22:19:12Z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